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69" r:id="rId1"/>
  </p:sldMasterIdLst>
  <p:notesMasterIdLst>
    <p:notesMasterId r:id="rId13"/>
  </p:notesMasterIdLst>
  <p:handoutMasterIdLst>
    <p:handoutMasterId r:id="rId14"/>
  </p:handoutMasterIdLst>
  <p:sldIdLst>
    <p:sldId id="575" r:id="rId2"/>
    <p:sldId id="594" r:id="rId3"/>
    <p:sldId id="595" r:id="rId4"/>
    <p:sldId id="598" r:id="rId5"/>
    <p:sldId id="593" r:id="rId6"/>
    <p:sldId id="599" r:id="rId7"/>
    <p:sldId id="600" r:id="rId8"/>
    <p:sldId id="601" r:id="rId9"/>
    <p:sldId id="602" r:id="rId10"/>
    <p:sldId id="603" r:id="rId11"/>
    <p:sldId id="59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nko maria" initials="gm" lastIdx="6" clrIdx="0"/>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CD5"/>
    <a:srgbClr val="FF9999"/>
    <a:srgbClr val="D1E26C"/>
    <a:srgbClr val="EDD9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011" autoAdjust="0"/>
  </p:normalViewPr>
  <p:slideViewPr>
    <p:cSldViewPr snapToGrid="0">
      <p:cViewPr varScale="1">
        <p:scale>
          <a:sx n="83" d="100"/>
          <a:sy n="83" d="100"/>
        </p:scale>
        <p:origin x="614" y="72"/>
      </p:cViewPr>
      <p:guideLst>
        <p:guide orient="horz" pos="2160"/>
        <p:guide pos="3863"/>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132F19-B261-47C0-873A-42CF16B809BA}" type="datetimeFigureOut">
              <a:rPr lang="ru-RU" smtClean="0"/>
              <a:pPr/>
              <a:t>22.05.2024</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F14EDE-14F6-41F6-9689-61ED9BA6C72D}" type="slidenum">
              <a:rPr lang="ru-RU" smtClean="0"/>
              <a:pPr/>
              <a:t>‹#›</a:t>
            </a:fld>
            <a:endParaRPr lang="ru-RU" dirty="0"/>
          </a:p>
        </p:txBody>
      </p:sp>
    </p:spTree>
    <p:extLst>
      <p:ext uri="{BB962C8B-B14F-4D97-AF65-F5344CB8AC3E}">
        <p14:creationId xmlns:p14="http://schemas.microsoft.com/office/powerpoint/2010/main" val="13583932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6A24D-4E20-4D60-BEE6-EA8216424CCF}" type="datetimeFigureOut">
              <a:rPr lang="ru-RU" smtClean="0"/>
              <a:pPr/>
              <a:t>22.05.2024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4C192-10FD-4124-ABD7-27DAD46BB6BC}" type="slidenum">
              <a:rPr lang="ru-RU" smtClean="0"/>
              <a:pPr/>
              <a:t>‹#›</a:t>
            </a:fld>
            <a:endParaRPr lang="ru-RU" dirty="0"/>
          </a:p>
        </p:txBody>
      </p:sp>
    </p:spTree>
    <p:extLst>
      <p:ext uri="{BB962C8B-B14F-4D97-AF65-F5344CB8AC3E}">
        <p14:creationId xmlns:p14="http://schemas.microsoft.com/office/powerpoint/2010/main" val="19601181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2615127" y="-18670"/>
            <a:ext cx="9608854" cy="6858001"/>
          </a:xfrm>
          <a:prstGeom prst="rect">
            <a:avLst/>
          </a:prstGeom>
          <a:solidFill>
            <a:srgbClr val="FFFFFF"/>
          </a:solidFill>
          <a:ln w="12700">
            <a:miter lim="400000"/>
          </a:ln>
        </p:spPr>
        <p:txBody>
          <a:bodyPr lIns="35719" tIns="35719" rIns="35719" bIns="35719" anchor="ctr"/>
          <a:lstStyle/>
          <a:p>
            <a:pPr>
              <a:defRPr sz="3200">
                <a:solidFill>
                  <a:srgbClr val="FFFFFF"/>
                </a:solidFill>
              </a:defRPr>
            </a:pPr>
            <a:endParaRPr sz="1600"/>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4252685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5A32BA5-D376-4D2E-9859-839C5B42EBF8}" type="datetime1">
              <a:rPr lang="en-US" smtClean="0"/>
              <a:pPr/>
              <a:t>5/22/2024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51395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67D717E-EAFB-4218-BC0C-C1BFC639963D}" type="datetime1">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95364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90"/>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5AB888D-CC54-444F-84AC-01D742EC7DEE}" type="datetime1">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37141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4938D-DAA6-4F9E-B87A-B442721DFF36}" type="datetime1">
              <a:rPr lang="en-US" smtClean="0"/>
              <a:pPr/>
              <a:t>5/22/2024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665544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5473275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6247804" y="446484"/>
            <a:ext cx="3750469" cy="5786438"/>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2193727" y="446484"/>
            <a:ext cx="3750469" cy="2803923"/>
          </a:xfrm>
          <a:prstGeom prst="rect">
            <a:avLst/>
          </a:prstGeom>
        </p:spPr>
        <p:txBody>
          <a:bodyPr anchor="b"/>
          <a:lstStyle>
            <a:lvl1pPr>
              <a:defRPr sz="4200"/>
            </a:lvl1pPr>
          </a:lstStyle>
          <a:p>
            <a:r>
              <a:t>Текст заголовка</a:t>
            </a:r>
          </a:p>
        </p:txBody>
      </p:sp>
      <p:sp>
        <p:nvSpPr>
          <p:cNvPr id="18" name="Уровень текста 1…"/>
          <p:cNvSpPr txBox="1">
            <a:spLocks noGrp="1"/>
          </p:cNvSpPr>
          <p:nvPr>
            <p:ph type="body" sz="quarter" idx="1"/>
          </p:nvPr>
        </p:nvSpPr>
        <p:spPr>
          <a:xfrm>
            <a:off x="2193727" y="3348633"/>
            <a:ext cx="3750469" cy="2884290"/>
          </a:xfrm>
          <a:prstGeom prst="rect">
            <a:avLst/>
          </a:prstGeom>
        </p:spPr>
        <p:txBody>
          <a:bodyPr anchor="t"/>
          <a:lstStyle>
            <a:lvl1pPr marL="0" indent="0" algn="ctr">
              <a:spcBef>
                <a:spcPts val="0"/>
              </a:spcBef>
              <a:buSzTx/>
              <a:buNone/>
              <a:defRPr sz="2200"/>
            </a:lvl1pPr>
            <a:lvl2pPr marL="0" indent="114300" algn="ctr">
              <a:spcBef>
                <a:spcPts val="0"/>
              </a:spcBef>
              <a:buSzTx/>
              <a:buNone/>
              <a:defRPr sz="2200"/>
            </a:lvl2pPr>
            <a:lvl3pPr marL="0" indent="228600" algn="ctr">
              <a:spcBef>
                <a:spcPts val="0"/>
              </a:spcBef>
              <a:buSzTx/>
              <a:buNone/>
              <a:defRPr sz="2200"/>
            </a:lvl3pPr>
            <a:lvl4pPr marL="0" indent="342900" algn="ctr">
              <a:spcBef>
                <a:spcPts val="0"/>
              </a:spcBef>
              <a:buSzTx/>
              <a:buNone/>
              <a:defRPr sz="2200"/>
            </a:lvl4pPr>
            <a:lvl5pPr marL="0" indent="457200" algn="ctr">
              <a:spcBef>
                <a:spcPts val="0"/>
              </a:spcBef>
              <a:buSzTx/>
              <a:buNone/>
              <a:defRPr sz="2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3103375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9819303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0513113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6247804" y="1830586"/>
            <a:ext cx="3750469" cy="4420196"/>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2193727" y="1830586"/>
            <a:ext cx="3750469" cy="4420196"/>
          </a:xfrm>
          <a:prstGeom prst="rect">
            <a:avLst/>
          </a:prstGeom>
        </p:spPr>
        <p:txBody>
          <a:bodyPr/>
          <a:lstStyle>
            <a:lvl1pPr marL="232682" indent="-232682">
              <a:spcBef>
                <a:spcPts val="2250"/>
              </a:spcBef>
              <a:defRPr sz="1900"/>
            </a:lvl1pPr>
            <a:lvl2pPr marL="404132" indent="-232682">
              <a:spcBef>
                <a:spcPts val="2250"/>
              </a:spcBef>
              <a:defRPr sz="1900"/>
            </a:lvl2pPr>
            <a:lvl3pPr marL="575582" indent="-232682">
              <a:spcBef>
                <a:spcPts val="2250"/>
              </a:spcBef>
              <a:defRPr sz="1900"/>
            </a:lvl3pPr>
            <a:lvl4pPr marL="747032" indent="-232682">
              <a:spcBef>
                <a:spcPts val="2250"/>
              </a:spcBef>
              <a:defRPr sz="1900"/>
            </a:lvl4pPr>
            <a:lvl5pPr marL="918482" indent="-232682">
              <a:spcBef>
                <a:spcPts val="2250"/>
              </a:spcBef>
              <a:defRPr sz="19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2705749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2193727" y="892969"/>
            <a:ext cx="7804547" cy="5072063"/>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881115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6247804" y="3580805"/>
            <a:ext cx="3750469" cy="2652118"/>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6252177" y="625078"/>
            <a:ext cx="3750470" cy="2652118"/>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2193727" y="625078"/>
            <a:ext cx="3750469" cy="5607844"/>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1546776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2416969" y="4473773"/>
            <a:ext cx="7358063" cy="390491"/>
          </a:xfrm>
          <a:prstGeom prst="rect">
            <a:avLst/>
          </a:prstGeom>
        </p:spPr>
        <p:txBody>
          <a:bodyPr anchor="t">
            <a:spAutoFit/>
          </a:bodyPr>
          <a:lstStyle>
            <a:lvl1pPr marL="0" indent="0" algn="ctr">
              <a:spcBef>
                <a:spcPts val="0"/>
              </a:spcBef>
              <a:buSzTx/>
              <a:buNone/>
              <a:defRPr sz="16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2416969" y="2969288"/>
            <a:ext cx="7358063" cy="544379"/>
          </a:xfrm>
          <a:prstGeom prst="rect">
            <a:avLst/>
          </a:prstGeom>
        </p:spPr>
        <p:txBody>
          <a:bodyPr>
            <a:spAutoFit/>
          </a:bodyPr>
          <a:lstStyle>
            <a:lvl1pPr marL="0" indent="0" algn="ctr">
              <a:spcBef>
                <a:spcPts val="0"/>
              </a:spcBef>
              <a:buSzTx/>
              <a:buNone/>
              <a:defRPr sz="26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7328666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2193727" y="312539"/>
            <a:ext cx="7804547" cy="1518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2193727" y="1830586"/>
            <a:ext cx="7804547" cy="44201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5967907" y="6505277"/>
            <a:ext cx="298158" cy="328935"/>
          </a:xfrm>
          <a:prstGeom prst="rect">
            <a:avLst/>
          </a:prstGeom>
          <a:ln w="12700">
            <a:miter lim="400000"/>
          </a:ln>
        </p:spPr>
        <p:txBody>
          <a:bodyPr wrap="none" lIns="71437" tIns="71437" rIns="71437" bIns="71437">
            <a:spAutoFit/>
          </a:bodyPr>
          <a:lstStyle>
            <a:lvl1pPr>
              <a:defRPr sz="1200"/>
            </a:lvl1pPr>
          </a:lstStyle>
          <a:p>
            <a:fld id="{86CB4B4D-7CA3-9044-876B-883B54F8677D}" type="slidenum">
              <a:rPr/>
              <a:pPr/>
              <a:t>‹#›</a:t>
            </a:fld>
            <a:endParaRPr/>
          </a:p>
        </p:txBody>
      </p:sp>
    </p:spTree>
    <p:extLst>
      <p:ext uri="{BB962C8B-B14F-4D97-AF65-F5344CB8AC3E}">
        <p14:creationId xmlns:p14="http://schemas.microsoft.com/office/powerpoint/2010/main" val="3893546357"/>
      </p:ext>
    </p:extLst>
  </p:cSld>
  <p:clrMap bg1="lt1" tx1="dk1" bg2="lt2" tx2="dk2" accent1="accent1" accent2="accent2" accent3="accent3" accent4="accent4" accent5="accent5" accent6="accent6" hlink="hlink" folHlink="folHlink"/>
  <p:sldLayoutIdLst>
    <p:sldLayoutId id="2147483870"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2" r:id="rId10"/>
    <p:sldLayoutId id="2147483883" r:id="rId11"/>
    <p:sldLayoutId id="2147483884" r:id="rId12"/>
    <p:sldLayoutId id="2147483886" r:id="rId13"/>
  </p:sldLayoutIdLst>
  <p:transition spd="med"/>
  <p:txStyles>
    <p:titleStyle>
      <a:lvl1pPr marL="0" marR="0" indent="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j-lt"/>
          <a:ea typeface="+mj-ea"/>
          <a:cs typeface="+mj-cs"/>
          <a:sym typeface="Helvetica Light"/>
        </a:defRPr>
      </a:lvl1pPr>
      <a:lvl2pPr marL="0" marR="0" indent="1143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j-lt"/>
          <a:ea typeface="+mj-ea"/>
          <a:cs typeface="+mj-cs"/>
          <a:sym typeface="Helvetica Light"/>
        </a:defRPr>
      </a:lvl2pPr>
      <a:lvl3pPr marL="0" marR="0" indent="2286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j-lt"/>
          <a:ea typeface="+mj-ea"/>
          <a:cs typeface="+mj-cs"/>
          <a:sym typeface="Helvetica Light"/>
        </a:defRPr>
      </a:lvl3pPr>
      <a:lvl4pPr marL="0" marR="0" indent="3429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j-lt"/>
          <a:ea typeface="+mj-ea"/>
          <a:cs typeface="+mj-cs"/>
          <a:sym typeface="Helvetica Light"/>
        </a:defRPr>
      </a:lvl4pPr>
      <a:lvl5pPr marL="0" marR="0" indent="4572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j-lt"/>
          <a:ea typeface="+mj-ea"/>
          <a:cs typeface="+mj-cs"/>
          <a:sym typeface="Helvetica Light"/>
        </a:defRPr>
      </a:lvl5pPr>
      <a:lvl6pPr marL="0" marR="0" indent="5715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j-lt"/>
          <a:ea typeface="+mj-ea"/>
          <a:cs typeface="+mj-cs"/>
          <a:sym typeface="Helvetica Light"/>
        </a:defRPr>
      </a:lvl6pPr>
      <a:lvl7pPr marL="0" marR="0" indent="6858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j-lt"/>
          <a:ea typeface="+mj-ea"/>
          <a:cs typeface="+mj-cs"/>
          <a:sym typeface="Helvetica Light"/>
        </a:defRPr>
      </a:lvl7pPr>
      <a:lvl8pPr marL="0" marR="0" indent="8001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j-lt"/>
          <a:ea typeface="+mj-ea"/>
          <a:cs typeface="+mj-cs"/>
          <a:sym typeface="Helvetica Light"/>
        </a:defRPr>
      </a:lvl8pPr>
      <a:lvl9pPr marL="0" marR="0" indent="9144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j-lt"/>
          <a:ea typeface="+mj-ea"/>
          <a:cs typeface="+mj-cs"/>
          <a:sym typeface="Helvetica Light"/>
        </a:defRPr>
      </a:lvl9pPr>
    </p:titleStyle>
    <p:bodyStyle>
      <a:lvl1pPr marL="308681" marR="0" indent="-308681" algn="l" defTabSz="410766" rtl="0" latinLnBrk="0">
        <a:lnSpc>
          <a:spcPct val="100000"/>
        </a:lnSpc>
        <a:spcBef>
          <a:spcPts val="2950"/>
        </a:spcBef>
        <a:spcAft>
          <a:spcPts val="0"/>
        </a:spcAft>
        <a:buClrTx/>
        <a:buSzPct val="75000"/>
        <a:buFontTx/>
        <a:buChar char="•"/>
        <a:tabLst/>
        <a:defRPr sz="2500" b="0" i="0" u="none" strike="noStrike" cap="none" spc="0" baseline="0">
          <a:ln>
            <a:noFill/>
          </a:ln>
          <a:solidFill>
            <a:srgbClr val="000000"/>
          </a:solidFill>
          <a:uFillTx/>
          <a:latin typeface="+mj-lt"/>
          <a:ea typeface="+mj-ea"/>
          <a:cs typeface="+mj-cs"/>
          <a:sym typeface="Helvetica Light"/>
        </a:defRPr>
      </a:lvl1pPr>
      <a:lvl2pPr marL="530931" marR="0" indent="-308681" algn="l" defTabSz="410766" rtl="0" latinLnBrk="0">
        <a:lnSpc>
          <a:spcPct val="100000"/>
        </a:lnSpc>
        <a:spcBef>
          <a:spcPts val="2950"/>
        </a:spcBef>
        <a:spcAft>
          <a:spcPts val="0"/>
        </a:spcAft>
        <a:buClrTx/>
        <a:buSzPct val="75000"/>
        <a:buFontTx/>
        <a:buChar char="•"/>
        <a:tabLst/>
        <a:defRPr sz="2500" b="0" i="0" u="none" strike="noStrike" cap="none" spc="0" baseline="0">
          <a:ln>
            <a:noFill/>
          </a:ln>
          <a:solidFill>
            <a:srgbClr val="000000"/>
          </a:solidFill>
          <a:uFillTx/>
          <a:latin typeface="+mj-lt"/>
          <a:ea typeface="+mj-ea"/>
          <a:cs typeface="+mj-cs"/>
          <a:sym typeface="Helvetica Light"/>
        </a:defRPr>
      </a:lvl2pPr>
      <a:lvl3pPr marL="753181" marR="0" indent="-308681" algn="l" defTabSz="410766" rtl="0" latinLnBrk="0">
        <a:lnSpc>
          <a:spcPct val="100000"/>
        </a:lnSpc>
        <a:spcBef>
          <a:spcPts val="2950"/>
        </a:spcBef>
        <a:spcAft>
          <a:spcPts val="0"/>
        </a:spcAft>
        <a:buClrTx/>
        <a:buSzPct val="75000"/>
        <a:buFontTx/>
        <a:buChar char="•"/>
        <a:tabLst/>
        <a:defRPr sz="2500" b="0" i="0" u="none" strike="noStrike" cap="none" spc="0" baseline="0">
          <a:ln>
            <a:noFill/>
          </a:ln>
          <a:solidFill>
            <a:srgbClr val="000000"/>
          </a:solidFill>
          <a:uFillTx/>
          <a:latin typeface="+mj-lt"/>
          <a:ea typeface="+mj-ea"/>
          <a:cs typeface="+mj-cs"/>
          <a:sym typeface="Helvetica Light"/>
        </a:defRPr>
      </a:lvl3pPr>
      <a:lvl4pPr marL="975431" marR="0" indent="-308681" algn="l" defTabSz="410766" rtl="0" latinLnBrk="0">
        <a:lnSpc>
          <a:spcPct val="100000"/>
        </a:lnSpc>
        <a:spcBef>
          <a:spcPts val="2950"/>
        </a:spcBef>
        <a:spcAft>
          <a:spcPts val="0"/>
        </a:spcAft>
        <a:buClrTx/>
        <a:buSzPct val="75000"/>
        <a:buFontTx/>
        <a:buChar char="•"/>
        <a:tabLst/>
        <a:defRPr sz="2500" b="0" i="0" u="none" strike="noStrike" cap="none" spc="0" baseline="0">
          <a:ln>
            <a:noFill/>
          </a:ln>
          <a:solidFill>
            <a:srgbClr val="000000"/>
          </a:solidFill>
          <a:uFillTx/>
          <a:latin typeface="+mj-lt"/>
          <a:ea typeface="+mj-ea"/>
          <a:cs typeface="+mj-cs"/>
          <a:sym typeface="Helvetica Light"/>
        </a:defRPr>
      </a:lvl4pPr>
      <a:lvl5pPr marL="1197681" marR="0" indent="-308681" algn="l" defTabSz="410766" rtl="0" latinLnBrk="0">
        <a:lnSpc>
          <a:spcPct val="100000"/>
        </a:lnSpc>
        <a:spcBef>
          <a:spcPts val="2950"/>
        </a:spcBef>
        <a:spcAft>
          <a:spcPts val="0"/>
        </a:spcAft>
        <a:buClrTx/>
        <a:buSzPct val="75000"/>
        <a:buFontTx/>
        <a:buChar char="•"/>
        <a:tabLst/>
        <a:defRPr sz="2500" b="0" i="0" u="none" strike="noStrike" cap="none" spc="0" baseline="0">
          <a:ln>
            <a:noFill/>
          </a:ln>
          <a:solidFill>
            <a:srgbClr val="000000"/>
          </a:solidFill>
          <a:uFillTx/>
          <a:latin typeface="+mj-lt"/>
          <a:ea typeface="+mj-ea"/>
          <a:cs typeface="+mj-cs"/>
          <a:sym typeface="Helvetica Light"/>
        </a:defRPr>
      </a:lvl5pPr>
      <a:lvl6pPr marL="1419931" marR="0" indent="-308681" algn="l" defTabSz="410766" rtl="0" latinLnBrk="0">
        <a:lnSpc>
          <a:spcPct val="100000"/>
        </a:lnSpc>
        <a:spcBef>
          <a:spcPts val="2950"/>
        </a:spcBef>
        <a:spcAft>
          <a:spcPts val="0"/>
        </a:spcAft>
        <a:buClrTx/>
        <a:buSzPct val="75000"/>
        <a:buFontTx/>
        <a:buChar char="•"/>
        <a:tabLst/>
        <a:defRPr sz="2500" b="0" i="0" u="none" strike="noStrike" cap="none" spc="0" baseline="0">
          <a:ln>
            <a:noFill/>
          </a:ln>
          <a:solidFill>
            <a:srgbClr val="000000"/>
          </a:solidFill>
          <a:uFillTx/>
          <a:latin typeface="+mj-lt"/>
          <a:ea typeface="+mj-ea"/>
          <a:cs typeface="+mj-cs"/>
          <a:sym typeface="Helvetica Light"/>
        </a:defRPr>
      </a:lvl6pPr>
      <a:lvl7pPr marL="1642181" marR="0" indent="-308681" algn="l" defTabSz="410766" rtl="0" latinLnBrk="0">
        <a:lnSpc>
          <a:spcPct val="100000"/>
        </a:lnSpc>
        <a:spcBef>
          <a:spcPts val="2950"/>
        </a:spcBef>
        <a:spcAft>
          <a:spcPts val="0"/>
        </a:spcAft>
        <a:buClrTx/>
        <a:buSzPct val="75000"/>
        <a:buFontTx/>
        <a:buChar char="•"/>
        <a:tabLst/>
        <a:defRPr sz="2500" b="0" i="0" u="none" strike="noStrike" cap="none" spc="0" baseline="0">
          <a:ln>
            <a:noFill/>
          </a:ln>
          <a:solidFill>
            <a:srgbClr val="000000"/>
          </a:solidFill>
          <a:uFillTx/>
          <a:latin typeface="+mj-lt"/>
          <a:ea typeface="+mj-ea"/>
          <a:cs typeface="+mj-cs"/>
          <a:sym typeface="Helvetica Light"/>
        </a:defRPr>
      </a:lvl7pPr>
      <a:lvl8pPr marL="1864431" marR="0" indent="-308681" algn="l" defTabSz="410766" rtl="0" latinLnBrk="0">
        <a:lnSpc>
          <a:spcPct val="100000"/>
        </a:lnSpc>
        <a:spcBef>
          <a:spcPts val="2950"/>
        </a:spcBef>
        <a:spcAft>
          <a:spcPts val="0"/>
        </a:spcAft>
        <a:buClrTx/>
        <a:buSzPct val="75000"/>
        <a:buFontTx/>
        <a:buChar char="•"/>
        <a:tabLst/>
        <a:defRPr sz="2500" b="0" i="0" u="none" strike="noStrike" cap="none" spc="0" baseline="0">
          <a:ln>
            <a:noFill/>
          </a:ln>
          <a:solidFill>
            <a:srgbClr val="000000"/>
          </a:solidFill>
          <a:uFillTx/>
          <a:latin typeface="+mj-lt"/>
          <a:ea typeface="+mj-ea"/>
          <a:cs typeface="+mj-cs"/>
          <a:sym typeface="Helvetica Light"/>
        </a:defRPr>
      </a:lvl8pPr>
      <a:lvl9pPr marL="2086681" marR="0" indent="-308681" algn="l" defTabSz="410766" rtl="0" latinLnBrk="0">
        <a:lnSpc>
          <a:spcPct val="100000"/>
        </a:lnSpc>
        <a:spcBef>
          <a:spcPts val="2950"/>
        </a:spcBef>
        <a:spcAft>
          <a:spcPts val="0"/>
        </a:spcAft>
        <a:buClrTx/>
        <a:buSzPct val="75000"/>
        <a:buFontTx/>
        <a:buChar char="•"/>
        <a:tabLst/>
        <a:defRPr sz="25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3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6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9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2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5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8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1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4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5185172" y="802083"/>
            <a:ext cx="1" cy="1388675"/>
          </a:xfrm>
          <a:prstGeom prst="line">
            <a:avLst/>
          </a:prstGeom>
          <a:ln w="12700">
            <a:solidFill>
              <a:srgbClr val="FFFFFF"/>
            </a:solidFill>
            <a:miter lim="400000"/>
          </a:ln>
        </p:spPr>
        <p:txBody>
          <a:bodyPr lIns="35719" tIns="35719" rIns="35719" bIns="35719" anchor="ctr"/>
          <a:lstStyle/>
          <a:p>
            <a:pPr algn="ctr" defTabSz="410766" hangingPunct="0">
              <a:defRPr sz="3200"/>
            </a:pPr>
            <a:endParaRPr sz="1600" kern="0">
              <a:solidFill>
                <a:srgbClr val="000000"/>
              </a:solidFill>
              <a:latin typeface="Helvetica Light"/>
              <a:sym typeface="Helvetica Light"/>
            </a:endParaRPr>
          </a:p>
        </p:txBody>
      </p:sp>
      <p:sp>
        <p:nvSpPr>
          <p:cNvPr id="52" name="Очень крутой…"/>
          <p:cNvSpPr txBox="1"/>
          <p:nvPr/>
        </p:nvSpPr>
        <p:spPr>
          <a:xfrm>
            <a:off x="3558457" y="677863"/>
            <a:ext cx="8411870" cy="16054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b"/>
          <a:lstStyle/>
          <a:p>
            <a:pPr defTabSz="410766" hangingPunct="0">
              <a:defRPr sz="7000" b="1" cap="all">
                <a:solidFill>
                  <a:srgbClr val="253957"/>
                </a:solidFill>
                <a:latin typeface="+mn-lt"/>
                <a:ea typeface="+mn-ea"/>
                <a:cs typeface="+mn-cs"/>
                <a:sym typeface="Arial Narrow"/>
              </a:defRPr>
            </a:pPr>
            <a:r>
              <a:rPr lang="en-US" sz="3200" b="1" kern="0" cap="all">
                <a:solidFill>
                  <a:srgbClr val="253957"/>
                </a:solidFill>
                <a:latin typeface="Arial Narrow"/>
                <a:sym typeface="Arial Narrow"/>
              </a:rPr>
              <a:t>Faculty of Geography and Geoinformation Technologies of the Higher School of Economics</a:t>
            </a:r>
            <a:endParaRPr lang="ru-RU" sz="3200" b="1" kern="0" cap="all" dirty="0">
              <a:solidFill>
                <a:srgbClr val="253957"/>
              </a:solidFill>
              <a:latin typeface="Arial Narrow"/>
              <a:sym typeface="Arial Narrow"/>
            </a:endParaRPr>
          </a:p>
        </p:txBody>
      </p:sp>
      <p:sp>
        <p:nvSpPr>
          <p:cNvPr id="53" name="Очень крутой подзаголовок презентации"/>
          <p:cNvSpPr txBox="1"/>
          <p:nvPr/>
        </p:nvSpPr>
        <p:spPr>
          <a:xfrm>
            <a:off x="3558457" y="2808895"/>
            <a:ext cx="7488880" cy="11006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algn="l">
              <a:defRPr sz="4200">
                <a:solidFill>
                  <a:srgbClr val="253957"/>
                </a:solidFill>
                <a:latin typeface="+mn-lt"/>
                <a:ea typeface="+mn-ea"/>
                <a:cs typeface="+mn-cs"/>
                <a:sym typeface="Arial Narrow"/>
              </a:defRPr>
            </a:lvl1pPr>
          </a:lstStyle>
          <a:p>
            <a:r>
              <a:rPr lang="en-US" sz="3200" b="1" dirty="0">
                <a:solidFill>
                  <a:srgbClr val="C00000"/>
                </a:solidFill>
              </a:rPr>
              <a:t>The boundaries of the Kama agglomeration and the hierarchy of its centers</a:t>
            </a:r>
            <a:endParaRPr sz="3200" b="1" kern="0" cap="all" dirty="0">
              <a:solidFill>
                <a:srgbClr val="C00000"/>
              </a:solidFill>
            </a:endParaRPr>
          </a:p>
        </p:txBody>
      </p:sp>
      <p:sp>
        <p:nvSpPr>
          <p:cNvPr id="54" name="Название подразделения,  лаборатории, факультета и т.д."/>
          <p:cNvSpPr txBox="1"/>
          <p:nvPr/>
        </p:nvSpPr>
        <p:spPr>
          <a:xfrm>
            <a:off x="3558458" y="762141"/>
            <a:ext cx="4721712" cy="718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defTabSz="410766" hangingPunct="0">
              <a:defRPr sz="4200">
                <a:solidFill>
                  <a:srgbClr val="253957"/>
                </a:solidFill>
                <a:latin typeface="+mn-lt"/>
                <a:ea typeface="+mn-ea"/>
                <a:cs typeface="+mn-cs"/>
                <a:sym typeface="Arial Narrow"/>
              </a:defRPr>
            </a:pPr>
            <a:r>
              <a:rPr sz="2100" kern="0" dirty="0">
                <a:solidFill>
                  <a:srgbClr val="253957"/>
                </a:solidFill>
                <a:latin typeface="Arial Narrow"/>
                <a:sym typeface="Arial Narrow"/>
              </a:rPr>
              <a:t> </a:t>
            </a:r>
            <a:br>
              <a:rPr sz="2100" kern="0" dirty="0">
                <a:solidFill>
                  <a:srgbClr val="253957"/>
                </a:solidFill>
                <a:latin typeface="Arial Narrow"/>
                <a:sym typeface="Arial Narrow"/>
              </a:rPr>
            </a:br>
            <a:endParaRPr sz="2100" kern="0" dirty="0">
              <a:solidFill>
                <a:srgbClr val="253957"/>
              </a:solidFill>
              <a:latin typeface="Arial Narrow"/>
              <a:sym typeface="Arial Narrow"/>
            </a:endParaRPr>
          </a:p>
        </p:txBody>
      </p:sp>
      <p:sp>
        <p:nvSpPr>
          <p:cNvPr id="55" name="Москва, 2017"/>
          <p:cNvSpPr txBox="1"/>
          <p:nvPr/>
        </p:nvSpPr>
        <p:spPr>
          <a:xfrm>
            <a:off x="3558458" y="5946258"/>
            <a:ext cx="4721712" cy="287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lgn="l" defTabSz="642937">
              <a:defRPr sz="2800">
                <a:solidFill>
                  <a:srgbClr val="253957"/>
                </a:solidFill>
                <a:latin typeface="+mn-lt"/>
                <a:ea typeface="+mn-ea"/>
                <a:cs typeface="+mn-cs"/>
                <a:sym typeface="Arial Narrow"/>
              </a:defRPr>
            </a:lvl1pPr>
          </a:lstStyle>
          <a:p>
            <a:pPr defTabSz="321469" hangingPunct="0"/>
            <a:r>
              <a:rPr lang="en-US" sz="1400" kern="0" dirty="0">
                <a:latin typeface="Arial Narrow"/>
              </a:rPr>
              <a:t>Moscow</a:t>
            </a:r>
            <a:r>
              <a:rPr sz="1400" kern="0" dirty="0">
                <a:latin typeface="Arial Narrow"/>
              </a:rPr>
              <a:t>,</a:t>
            </a:r>
            <a:r>
              <a:rPr lang="ru-RU" sz="1400" kern="0" dirty="0">
                <a:latin typeface="Arial Narrow"/>
              </a:rPr>
              <a:t> </a:t>
            </a:r>
            <a:r>
              <a:rPr lang="en-US" sz="1400" kern="0" dirty="0">
                <a:latin typeface="Arial Narrow"/>
              </a:rPr>
              <a:t>02</a:t>
            </a:r>
            <a:r>
              <a:rPr lang="ru-RU" sz="1400" kern="0" dirty="0">
                <a:latin typeface="Arial Narrow"/>
              </a:rPr>
              <a:t>.0</a:t>
            </a:r>
            <a:r>
              <a:rPr lang="en-US" sz="1400" kern="0" dirty="0">
                <a:latin typeface="Arial Narrow"/>
              </a:rPr>
              <a:t>4</a:t>
            </a:r>
            <a:r>
              <a:rPr lang="ru-RU" sz="1400" kern="0" dirty="0">
                <a:latin typeface="Arial Narrow"/>
              </a:rPr>
              <a:t>.2024, </a:t>
            </a:r>
            <a:r>
              <a:rPr lang="en-US" sz="1400" kern="0" dirty="0">
                <a:latin typeface="Arial Narrow"/>
              </a:rPr>
              <a:t>IVth Student Conference</a:t>
            </a:r>
            <a:endParaRPr sz="1400" kern="0" dirty="0">
              <a:latin typeface="Arial Narrow"/>
            </a:endParaRPr>
          </a:p>
        </p:txBody>
      </p:sp>
      <p:sp>
        <p:nvSpPr>
          <p:cNvPr id="10" name="Москва, 2017"/>
          <p:cNvSpPr txBox="1"/>
          <p:nvPr/>
        </p:nvSpPr>
        <p:spPr>
          <a:xfrm>
            <a:off x="3560246" y="5431662"/>
            <a:ext cx="4721712" cy="349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lgn="l" defTabSz="642937">
              <a:defRPr sz="2800">
                <a:solidFill>
                  <a:srgbClr val="253957"/>
                </a:solidFill>
                <a:latin typeface="+mn-lt"/>
                <a:ea typeface="+mn-ea"/>
                <a:cs typeface="+mn-cs"/>
                <a:sym typeface="Arial Narrow"/>
              </a:defRPr>
            </a:lvl1pPr>
          </a:lstStyle>
          <a:p>
            <a:pPr defTabSz="321469" hangingPunct="0"/>
            <a:r>
              <a:rPr lang="en-US" sz="1800" b="1" kern="0" dirty="0">
                <a:latin typeface="Arial Narrow"/>
              </a:rPr>
              <a:t>Oparin Roman Denisovich</a:t>
            </a:r>
            <a:endParaRPr sz="1800" b="1" kern="0" dirty="0">
              <a:latin typeface="Arial Narrow"/>
            </a:endParaRPr>
          </a:p>
        </p:txBody>
      </p:sp>
      <p:pic>
        <p:nvPicPr>
          <p:cNvPr id="11" name="Изображение" descr="Изображение"/>
          <p:cNvPicPr>
            <a:picLocks noChangeAspect="1"/>
          </p:cNvPicPr>
          <p:nvPr/>
        </p:nvPicPr>
        <p:blipFill>
          <a:blip r:embed="rId2"/>
          <a:stretch>
            <a:fillRect/>
          </a:stretch>
        </p:blipFill>
        <p:spPr>
          <a:xfrm>
            <a:off x="506623" y="477079"/>
            <a:ext cx="1660452" cy="1605487"/>
          </a:xfrm>
          <a:prstGeom prst="rect">
            <a:avLst/>
          </a:prstGeom>
          <a:ln w="12700">
            <a:miter lim="400000"/>
          </a:ln>
        </p:spPr>
      </p:pic>
      <p:pic>
        <p:nvPicPr>
          <p:cNvPr id="12" name="Picture 11" descr="A picture containing drawing&#10;&#10;Description automatically generated">
            <a:extLst>
              <a:ext uri="{FF2B5EF4-FFF2-40B4-BE49-F238E27FC236}">
                <a16:creationId xmlns:a16="http://schemas.microsoft.com/office/drawing/2014/main" id="{8052A55A-37C7-48EA-8B53-B07D68E52D46}"/>
              </a:ext>
            </a:extLst>
          </p:cNvPr>
          <p:cNvPicPr>
            <a:picLocks noChangeAspect="1"/>
          </p:cNvPicPr>
          <p:nvPr/>
        </p:nvPicPr>
        <p:blipFill>
          <a:blip r:embed="rId3"/>
          <a:stretch>
            <a:fillRect/>
          </a:stretch>
        </p:blipFill>
        <p:spPr>
          <a:xfrm>
            <a:off x="504343" y="4654293"/>
            <a:ext cx="1529303" cy="1876872"/>
          </a:xfrm>
          <a:prstGeom prst="rect">
            <a:avLst/>
          </a:prstGeom>
        </p:spPr>
      </p:pic>
      <p:sp>
        <p:nvSpPr>
          <p:cNvPr id="2" name="Москва, 2017">
            <a:extLst>
              <a:ext uri="{FF2B5EF4-FFF2-40B4-BE49-F238E27FC236}">
                <a16:creationId xmlns:a16="http://schemas.microsoft.com/office/drawing/2014/main" id="{A29B2319-7932-6333-270C-CE98332EA5DC}"/>
              </a:ext>
            </a:extLst>
          </p:cNvPr>
          <p:cNvSpPr txBox="1"/>
          <p:nvPr/>
        </p:nvSpPr>
        <p:spPr>
          <a:xfrm>
            <a:off x="9804982" y="5431662"/>
            <a:ext cx="1855943" cy="9339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lgn="l" defTabSz="642937">
              <a:defRPr sz="2800">
                <a:solidFill>
                  <a:srgbClr val="253957"/>
                </a:solidFill>
                <a:latin typeface="+mn-lt"/>
                <a:ea typeface="+mn-ea"/>
                <a:cs typeface="+mn-cs"/>
                <a:sym typeface="Arial Narrow"/>
              </a:defRPr>
            </a:lvl1pPr>
          </a:lstStyle>
          <a:p>
            <a:pPr marL="0" marR="0" indent="0" defTabSz="821531"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ea typeface="+mj-ea"/>
                <a:cs typeface="+mj-cs"/>
                <a:sym typeface="Helvetica Light"/>
              </a:rPr>
              <a:t>Scientific supervisor</a:t>
            </a:r>
            <a:r>
              <a:rPr kumimoji="0" lang="ru-RU" sz="1400" b="0" i="0" u="none" strike="noStrike" cap="none" spc="0" normalizeH="0" baseline="0" dirty="0">
                <a:ln>
                  <a:noFill/>
                </a:ln>
                <a:solidFill>
                  <a:srgbClr val="000000"/>
                </a:solidFill>
                <a:effectLst/>
                <a:uFillTx/>
                <a:ea typeface="+mj-ea"/>
                <a:cs typeface="+mj-cs"/>
                <a:sym typeface="Helvetica Light"/>
              </a:rPr>
              <a:t>:</a:t>
            </a:r>
            <a:r>
              <a:rPr kumimoji="0" lang="en-US" sz="1400" b="0" i="0" u="none" strike="noStrike" cap="none" spc="0" normalizeH="0" baseline="0" dirty="0">
                <a:ln>
                  <a:noFill/>
                </a:ln>
                <a:solidFill>
                  <a:srgbClr val="000000"/>
                </a:solidFill>
                <a:effectLst/>
                <a:uFillTx/>
                <a:ea typeface="+mj-ea"/>
                <a:cs typeface="+mj-cs"/>
                <a:sym typeface="Helvetica Light"/>
              </a:rPr>
              <a:t> Sheludkov Alexander Vladimirovich</a:t>
            </a:r>
            <a:r>
              <a:rPr kumimoji="0" lang="ru-RU" sz="1400" b="0" i="0" u="none" strike="noStrike" cap="none" spc="0" normalizeH="0" baseline="0" dirty="0">
                <a:ln>
                  <a:noFill/>
                </a:ln>
                <a:solidFill>
                  <a:srgbClr val="000000"/>
                </a:solidFill>
                <a:effectLst/>
                <a:uFillTx/>
                <a:ea typeface="+mj-ea"/>
                <a:cs typeface="+mj-cs"/>
                <a:sym typeface="Helvetica Light"/>
              </a:rPr>
              <a:t>;</a:t>
            </a:r>
            <a:r>
              <a:rPr kumimoji="0" lang="ru-RU" sz="1400" b="0" i="0" u="none" strike="noStrike" cap="none" spc="0" normalizeH="0" dirty="0">
                <a:ln>
                  <a:noFill/>
                </a:ln>
                <a:solidFill>
                  <a:srgbClr val="000000"/>
                </a:solidFill>
                <a:effectLst/>
                <a:uFillTx/>
                <a:ea typeface="+mj-ea"/>
                <a:cs typeface="+mj-cs"/>
                <a:sym typeface="Helvetica Light"/>
              </a:rPr>
              <a:t> </a:t>
            </a:r>
            <a:r>
              <a:rPr kumimoji="0" lang="en-US" sz="1400" b="0" i="0" u="none" strike="noStrike" cap="none" spc="0" normalizeH="0" dirty="0">
                <a:ln>
                  <a:noFill/>
                </a:ln>
                <a:solidFill>
                  <a:srgbClr val="000000"/>
                </a:solidFill>
                <a:effectLst/>
                <a:uFillTx/>
                <a:ea typeface="+mj-ea"/>
                <a:cs typeface="+mj-cs"/>
                <a:sym typeface="Helvetica Light"/>
              </a:rPr>
              <a:t>asheludkov@hse.ru</a:t>
            </a:r>
            <a:endParaRPr kumimoji="0" lang="ru-RU" sz="1400" b="0" i="0" u="none" strike="noStrike" cap="none" spc="0" normalizeH="0" baseline="0" dirty="0">
              <a:ln>
                <a:noFill/>
              </a:ln>
              <a:solidFill>
                <a:srgbClr val="000000"/>
              </a:solidFill>
              <a:effectLst/>
              <a:uFillTx/>
              <a:ea typeface="+mj-ea"/>
              <a:cs typeface="+mj-cs"/>
              <a:sym typeface="Helvetica Light"/>
            </a:endParaRPr>
          </a:p>
        </p:txBody>
      </p:sp>
    </p:spTree>
    <p:extLst>
      <p:ext uri="{BB962C8B-B14F-4D97-AF65-F5344CB8AC3E}">
        <p14:creationId xmlns:p14="http://schemas.microsoft.com/office/powerpoint/2010/main" val="235980353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8A65A14C-C6B7-41F1-ABA8-2B8DC9BF8594}"/>
              </a:ext>
            </a:extLst>
          </p:cNvPr>
          <p:cNvSpPr txBox="1"/>
          <p:nvPr/>
        </p:nvSpPr>
        <p:spPr>
          <a:xfrm>
            <a:off x="600533" y="1628847"/>
            <a:ext cx="6389077" cy="4121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marL="457200" indent="-457200">
              <a:buAutoNum type="arabicPeriod"/>
              <a:defRPr sz="2800">
                <a:solidFill>
                  <a:srgbClr val="253957"/>
                </a:solidFill>
                <a:latin typeface="+mn-lt"/>
                <a:ea typeface="+mn-ea"/>
                <a:cs typeface="+mn-cs"/>
                <a:sym typeface="Arial Narrow"/>
              </a:defRPr>
            </a:pPr>
            <a:r>
              <a:rPr lang="en-US" sz="2000" b="1" dirty="0">
                <a:sym typeface="Arial Narrow"/>
              </a:rPr>
              <a:t>The most important points of attraction of the agglomeration form a fairly compact settlement system</a:t>
            </a:r>
            <a:r>
              <a:rPr lang="ru-RU" sz="2000" b="1" dirty="0">
                <a:sym typeface="Arial Narrow"/>
              </a:rPr>
              <a:t>.</a:t>
            </a:r>
          </a:p>
          <a:p>
            <a:pPr marL="457200" indent="-457200">
              <a:buAutoNum type="arabicPeriod"/>
              <a:defRPr sz="2800">
                <a:solidFill>
                  <a:srgbClr val="253957"/>
                </a:solidFill>
                <a:latin typeface="+mn-lt"/>
                <a:ea typeface="+mn-ea"/>
                <a:cs typeface="+mn-cs"/>
                <a:sym typeface="Arial Narrow"/>
              </a:defRPr>
            </a:pPr>
            <a:r>
              <a:rPr lang="en-US" sz="2000" b="1" dirty="0">
                <a:sym typeface="Arial Narrow"/>
              </a:rPr>
              <a:t>The morphological approach is more effective in isolating the boundaries of the nuclei, and the functional-settlement approach is more effective in isolating the boundaries of the agglomeration as a whole</a:t>
            </a:r>
            <a:r>
              <a:rPr lang="ru-RU" sz="2000" b="1" dirty="0">
                <a:sym typeface="Arial Narrow"/>
              </a:rPr>
              <a:t>.</a:t>
            </a:r>
          </a:p>
          <a:p>
            <a:pPr marL="457200" indent="-457200">
              <a:buAutoNum type="arabicPeriod"/>
              <a:defRPr sz="2800">
                <a:solidFill>
                  <a:srgbClr val="253957"/>
                </a:solidFill>
                <a:latin typeface="+mn-lt"/>
                <a:ea typeface="+mn-ea"/>
                <a:cs typeface="+mn-cs"/>
                <a:sym typeface="Arial Narrow"/>
              </a:defRPr>
            </a:pPr>
            <a:r>
              <a:rPr lang="en-US" sz="2000" b="1" dirty="0">
                <a:sym typeface="Arial Narrow"/>
              </a:rPr>
              <a:t>Difficulties related to the relevance and accuracy of the data, as well as the presence of outliers</a:t>
            </a:r>
            <a:r>
              <a:rPr lang="ru-RU" sz="2000" b="1" dirty="0">
                <a:sym typeface="Arial Narrow"/>
              </a:rPr>
              <a:t>.</a:t>
            </a:r>
          </a:p>
          <a:p>
            <a:pPr marL="457200" indent="-457200">
              <a:buAutoNum type="arabicPeriod"/>
              <a:defRPr sz="2800">
                <a:solidFill>
                  <a:srgbClr val="253957"/>
                </a:solidFill>
                <a:latin typeface="+mn-lt"/>
                <a:ea typeface="+mn-ea"/>
                <a:cs typeface="+mn-cs"/>
                <a:sym typeface="Arial Narrow"/>
              </a:defRPr>
            </a:pPr>
            <a:r>
              <a:rPr lang="en-US" sz="2000" b="1" dirty="0">
                <a:sym typeface="Arial Narrow"/>
              </a:rPr>
              <a:t>The use of new "alternative" methods of delimitation of agglomerations; the study of other polycentric agglomerations</a:t>
            </a:r>
            <a:r>
              <a:rPr lang="ru-RU" sz="2000" b="1" dirty="0">
                <a:sym typeface="Arial Narrow"/>
              </a:rPr>
              <a:t>.</a:t>
            </a:r>
          </a:p>
        </p:txBody>
      </p:sp>
      <p:pic>
        <p:nvPicPr>
          <p:cNvPr id="13" name="Изображение" descr="Изображение"/>
          <p:cNvPicPr>
            <a:picLocks noChangeAspect="1"/>
          </p:cNvPicPr>
          <p:nvPr/>
        </p:nvPicPr>
        <p:blipFill>
          <a:blip r:embed="rId2"/>
          <a:stretch>
            <a:fillRect/>
          </a:stretch>
        </p:blipFill>
        <p:spPr>
          <a:xfrm>
            <a:off x="10264750" y="27214"/>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2B3C7836-D4BB-4506-8E2B-EBCCDB947DEE}"/>
              </a:ext>
            </a:extLst>
          </p:cNvPr>
          <p:cNvSpPr txBox="1"/>
          <p:nvPr/>
        </p:nvSpPr>
        <p:spPr>
          <a:xfrm>
            <a:off x="615700" y="261674"/>
            <a:ext cx="6699500" cy="5997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p>
            <a:pPr algn="l">
              <a:defRPr sz="7000" b="1" cap="all">
                <a:solidFill>
                  <a:srgbClr val="253957"/>
                </a:solidFill>
                <a:latin typeface="+mn-lt"/>
                <a:ea typeface="+mn-ea"/>
                <a:cs typeface="+mn-cs"/>
                <a:sym typeface="Arial Narrow"/>
              </a:defRPr>
            </a:pPr>
            <a:r>
              <a:rPr lang="en-US" sz="3500" b="1" cap="all" dirty="0">
                <a:solidFill>
                  <a:srgbClr val="253957"/>
                </a:solidFill>
                <a:sym typeface="Arial Narrow"/>
              </a:rPr>
              <a:t>conclusions</a:t>
            </a:r>
            <a:endParaRPr lang="ru-RU" sz="3500" b="1" cap="all" dirty="0">
              <a:solidFill>
                <a:srgbClr val="253957"/>
              </a:solidFill>
              <a:sym typeface="Arial Narrow"/>
            </a:endParaRPr>
          </a:p>
        </p:txBody>
      </p:sp>
    </p:spTree>
    <p:extLst>
      <p:ext uri="{BB962C8B-B14F-4D97-AF65-F5344CB8AC3E}">
        <p14:creationId xmlns:p14="http://schemas.microsoft.com/office/powerpoint/2010/main" val="54715093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helmet&#10;&#10;Description automatically generated">
            <a:extLst>
              <a:ext uri="{FF2B5EF4-FFF2-40B4-BE49-F238E27FC236}">
                <a16:creationId xmlns:a16="http://schemas.microsoft.com/office/drawing/2014/main" id="{FB916F08-8546-4772-8484-35DD63C23BC2}"/>
              </a:ext>
            </a:extLst>
          </p:cNvPr>
          <p:cNvPicPr>
            <a:picLocks noChangeAspect="1"/>
          </p:cNvPicPr>
          <p:nvPr/>
        </p:nvPicPr>
        <p:blipFill>
          <a:blip r:embed="rId2"/>
          <a:stretch>
            <a:fillRect/>
          </a:stretch>
        </p:blipFill>
        <p:spPr>
          <a:xfrm>
            <a:off x="2614608" y="0"/>
            <a:ext cx="9592302" cy="6116830"/>
          </a:xfrm>
          <a:prstGeom prst="rect">
            <a:avLst/>
          </a:prstGeom>
        </p:spPr>
      </p:pic>
      <p:sp>
        <p:nvSpPr>
          <p:cNvPr id="51" name="Линия"/>
          <p:cNvSpPr/>
          <p:nvPr/>
        </p:nvSpPr>
        <p:spPr>
          <a:xfrm flipV="1">
            <a:off x="5185172" y="802083"/>
            <a:ext cx="1" cy="1388675"/>
          </a:xfrm>
          <a:prstGeom prst="line">
            <a:avLst/>
          </a:prstGeom>
          <a:ln w="12700">
            <a:solidFill>
              <a:srgbClr val="FFFFFF"/>
            </a:solidFill>
            <a:miter lim="400000"/>
          </a:ln>
        </p:spPr>
        <p:txBody>
          <a:bodyPr lIns="35719" tIns="35719" rIns="35719" bIns="35719" anchor="ctr"/>
          <a:lstStyle/>
          <a:p>
            <a:pPr algn="ctr" defTabSz="410766" hangingPunct="0">
              <a:defRPr sz="3200"/>
            </a:pPr>
            <a:endParaRPr sz="1600" kern="0">
              <a:solidFill>
                <a:srgbClr val="000000"/>
              </a:solidFill>
              <a:latin typeface="Helvetica Light"/>
              <a:sym typeface="Helvetica Light"/>
            </a:endParaRPr>
          </a:p>
        </p:txBody>
      </p:sp>
      <p:sp>
        <p:nvSpPr>
          <p:cNvPr id="52" name="Очень крутой…"/>
          <p:cNvSpPr txBox="1"/>
          <p:nvPr/>
        </p:nvSpPr>
        <p:spPr>
          <a:xfrm>
            <a:off x="2981986" y="4444965"/>
            <a:ext cx="8651761" cy="10884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b"/>
          <a:lstStyle/>
          <a:p>
            <a:pPr algn="r" defTabSz="410766" hangingPunct="0">
              <a:defRPr sz="7000" b="1" cap="all">
                <a:solidFill>
                  <a:srgbClr val="253957"/>
                </a:solidFill>
                <a:latin typeface="+mn-lt"/>
                <a:ea typeface="+mn-ea"/>
                <a:cs typeface="+mn-cs"/>
                <a:sym typeface="Arial Narrow"/>
              </a:defRPr>
            </a:pPr>
            <a:r>
              <a:rPr lang="en-US" sz="3200" b="1" kern="0" cap="all" dirty="0">
                <a:solidFill>
                  <a:srgbClr val="253957"/>
                </a:solidFill>
                <a:latin typeface="Arial Narrow"/>
                <a:sym typeface="Arial Narrow"/>
              </a:rPr>
              <a:t>THANKS</a:t>
            </a:r>
          </a:p>
          <a:p>
            <a:pPr algn="r" defTabSz="410766" hangingPunct="0">
              <a:defRPr sz="7000" b="1" cap="all">
                <a:solidFill>
                  <a:srgbClr val="253957"/>
                </a:solidFill>
                <a:latin typeface="+mn-lt"/>
                <a:ea typeface="+mn-ea"/>
                <a:cs typeface="+mn-cs"/>
                <a:sym typeface="Arial Narrow"/>
              </a:defRPr>
            </a:pPr>
            <a:r>
              <a:rPr lang="en-US" sz="3200" b="1" kern="0" cap="all" dirty="0">
                <a:solidFill>
                  <a:srgbClr val="253957"/>
                </a:solidFill>
                <a:latin typeface="Arial Narrow"/>
                <a:sym typeface="Arial Narrow"/>
              </a:rPr>
              <a:t>FOR YOUR ATTENTION</a:t>
            </a:r>
            <a:endParaRPr sz="3200" b="1" kern="0" cap="all" dirty="0">
              <a:solidFill>
                <a:srgbClr val="253957"/>
              </a:solidFill>
              <a:latin typeface="Arial Narrow"/>
              <a:sym typeface="Arial Narrow"/>
            </a:endParaRPr>
          </a:p>
        </p:txBody>
      </p:sp>
      <p:sp>
        <p:nvSpPr>
          <p:cNvPr id="54" name="Название подразделения,  лаборатории, факультета и т.д."/>
          <p:cNvSpPr txBox="1"/>
          <p:nvPr/>
        </p:nvSpPr>
        <p:spPr>
          <a:xfrm>
            <a:off x="3558458" y="762141"/>
            <a:ext cx="4721712" cy="718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defTabSz="410766" hangingPunct="0">
              <a:defRPr sz="4200">
                <a:solidFill>
                  <a:srgbClr val="253957"/>
                </a:solidFill>
                <a:latin typeface="+mn-lt"/>
                <a:ea typeface="+mn-ea"/>
                <a:cs typeface="+mn-cs"/>
                <a:sym typeface="Arial Narrow"/>
              </a:defRPr>
            </a:pPr>
            <a:r>
              <a:rPr sz="2100" kern="0" dirty="0">
                <a:solidFill>
                  <a:srgbClr val="253957"/>
                </a:solidFill>
                <a:latin typeface="Arial Narrow"/>
                <a:sym typeface="Arial Narrow"/>
              </a:rPr>
              <a:t> </a:t>
            </a:r>
            <a:br>
              <a:rPr sz="2100" kern="0" dirty="0">
                <a:solidFill>
                  <a:srgbClr val="253957"/>
                </a:solidFill>
                <a:latin typeface="Arial Narrow"/>
                <a:sym typeface="Arial Narrow"/>
              </a:rPr>
            </a:br>
            <a:endParaRPr sz="2100" kern="0" dirty="0">
              <a:solidFill>
                <a:srgbClr val="253957"/>
              </a:solidFill>
              <a:latin typeface="Arial Narrow"/>
              <a:sym typeface="Arial Narrow"/>
            </a:endParaRPr>
          </a:p>
        </p:txBody>
      </p:sp>
      <p:pic>
        <p:nvPicPr>
          <p:cNvPr id="56" name="Изображение" descr="Изображение"/>
          <p:cNvPicPr>
            <a:picLocks noChangeAspect="1"/>
          </p:cNvPicPr>
          <p:nvPr/>
        </p:nvPicPr>
        <p:blipFill>
          <a:blip r:embed="rId3"/>
          <a:stretch>
            <a:fillRect/>
          </a:stretch>
        </p:blipFill>
        <p:spPr>
          <a:xfrm>
            <a:off x="506623" y="477079"/>
            <a:ext cx="1660452" cy="1605487"/>
          </a:xfrm>
          <a:prstGeom prst="rect">
            <a:avLst/>
          </a:prstGeom>
          <a:ln w="12700">
            <a:miter lim="400000"/>
          </a:ln>
        </p:spPr>
      </p:pic>
      <p:pic>
        <p:nvPicPr>
          <p:cNvPr id="5" name="Picture 4" descr="A picture containing drawing&#10;&#10;Description automatically generated">
            <a:extLst>
              <a:ext uri="{FF2B5EF4-FFF2-40B4-BE49-F238E27FC236}">
                <a16:creationId xmlns:a16="http://schemas.microsoft.com/office/drawing/2014/main" id="{8052A55A-37C7-48EA-8B53-B07D68E52D46}"/>
              </a:ext>
            </a:extLst>
          </p:cNvPr>
          <p:cNvPicPr>
            <a:picLocks noChangeAspect="1"/>
          </p:cNvPicPr>
          <p:nvPr/>
        </p:nvPicPr>
        <p:blipFill>
          <a:blip r:embed="rId4"/>
          <a:stretch>
            <a:fillRect/>
          </a:stretch>
        </p:blipFill>
        <p:spPr>
          <a:xfrm>
            <a:off x="504343" y="4654293"/>
            <a:ext cx="1529303" cy="1876872"/>
          </a:xfrm>
          <a:prstGeom prst="rect">
            <a:avLst/>
          </a:prstGeom>
        </p:spPr>
      </p:pic>
    </p:spTree>
    <p:extLst>
      <p:ext uri="{BB962C8B-B14F-4D97-AF65-F5344CB8AC3E}">
        <p14:creationId xmlns:p14="http://schemas.microsoft.com/office/powerpoint/2010/main" val="367586372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8A65A14C-C6B7-41F1-ABA8-2B8DC9BF8594}"/>
              </a:ext>
            </a:extLst>
          </p:cNvPr>
          <p:cNvSpPr txBox="1"/>
          <p:nvPr/>
        </p:nvSpPr>
        <p:spPr>
          <a:xfrm>
            <a:off x="600533" y="1349550"/>
            <a:ext cx="7471955" cy="4868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marL="457200" indent="-457200">
              <a:buAutoNum type="arabicPeriod"/>
              <a:defRPr sz="2800">
                <a:solidFill>
                  <a:srgbClr val="253957"/>
                </a:solidFill>
                <a:latin typeface="+mn-lt"/>
                <a:ea typeface="+mn-ea"/>
                <a:cs typeface="+mn-cs"/>
                <a:sym typeface="Arial Narrow"/>
              </a:defRPr>
            </a:pPr>
            <a:r>
              <a:rPr lang="en-US" sz="2000" b="1" dirty="0">
                <a:sym typeface="Arial Narrow"/>
              </a:rPr>
              <a:t>During the post–Soviet period, Russia remains a country with a high level of urbanization - 74.8% (Rosstat, 2022), the process of population pulsation is reflected in the development of agglomeration forms of settlement</a:t>
            </a:r>
            <a:r>
              <a:rPr lang="ru-RU" sz="2000" b="1" dirty="0">
                <a:sym typeface="Arial Narrow"/>
              </a:rPr>
              <a:t>.</a:t>
            </a:r>
          </a:p>
          <a:p>
            <a:pPr marL="457200" indent="-457200">
              <a:buAutoNum type="arabicPeriod"/>
              <a:defRPr sz="2800">
                <a:solidFill>
                  <a:srgbClr val="253957"/>
                </a:solidFill>
                <a:latin typeface="+mn-lt"/>
                <a:ea typeface="+mn-ea"/>
                <a:cs typeface="+mn-cs"/>
                <a:sym typeface="Arial Narrow"/>
              </a:defRPr>
            </a:pPr>
            <a:r>
              <a:rPr lang="en-US" sz="2000" b="1" dirty="0">
                <a:sym typeface="Arial Narrow"/>
              </a:rPr>
              <a:t>The existing methods have been developed mainly for monocentric agglomerations</a:t>
            </a:r>
            <a:r>
              <a:rPr lang="ru-RU" sz="2000" b="1" dirty="0">
                <a:sym typeface="Arial Narrow"/>
              </a:rPr>
              <a:t>. </a:t>
            </a:r>
          </a:p>
          <a:p>
            <a:pPr marL="457200" indent="-457200">
              <a:buAutoNum type="arabicPeriod"/>
              <a:defRPr sz="2800">
                <a:solidFill>
                  <a:srgbClr val="253957"/>
                </a:solidFill>
                <a:latin typeface="+mn-lt"/>
                <a:ea typeface="+mn-ea"/>
                <a:cs typeface="+mn-cs"/>
                <a:sym typeface="Arial Narrow"/>
              </a:defRPr>
            </a:pPr>
            <a:r>
              <a:rPr lang="en-US" sz="2000" b="1" dirty="0">
                <a:sym typeface="Arial Narrow"/>
              </a:rPr>
              <a:t>Tasks of territorial planning (development of road and social infrastructure</a:t>
            </a:r>
            <a:r>
              <a:rPr lang="ru-RU" sz="2000" b="1" dirty="0">
                <a:sym typeface="Arial Narrow"/>
              </a:rPr>
              <a:t>, …).</a:t>
            </a:r>
          </a:p>
          <a:p>
            <a:pPr marL="457200" indent="-457200">
              <a:buAutoNum type="arabicPeriod"/>
              <a:defRPr sz="2800">
                <a:solidFill>
                  <a:srgbClr val="253957"/>
                </a:solidFill>
                <a:latin typeface="+mn-lt"/>
                <a:ea typeface="+mn-ea"/>
                <a:cs typeface="+mn-cs"/>
                <a:sym typeface="Arial Narrow"/>
              </a:defRPr>
            </a:pPr>
            <a:endParaRPr lang="ru-RU" sz="2000" b="1" dirty="0">
              <a:sym typeface="Arial Narrow"/>
            </a:endParaRPr>
          </a:p>
        </p:txBody>
      </p:sp>
      <p:pic>
        <p:nvPicPr>
          <p:cNvPr id="13" name="Изображение" descr="Изображение"/>
          <p:cNvPicPr>
            <a:picLocks noChangeAspect="1"/>
          </p:cNvPicPr>
          <p:nvPr/>
        </p:nvPicPr>
        <p:blipFill>
          <a:blip r:embed="rId2"/>
          <a:stretch>
            <a:fillRect/>
          </a:stretch>
        </p:blipFill>
        <p:spPr>
          <a:xfrm>
            <a:off x="10297805" y="0"/>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2B3C7836-D4BB-4506-8E2B-EBCCDB947DEE}"/>
              </a:ext>
            </a:extLst>
          </p:cNvPr>
          <p:cNvSpPr txBox="1"/>
          <p:nvPr/>
        </p:nvSpPr>
        <p:spPr>
          <a:xfrm>
            <a:off x="600533" y="181918"/>
            <a:ext cx="9590746" cy="9253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p>
            <a:pPr>
              <a:defRPr sz="7000" b="1" cap="all">
                <a:solidFill>
                  <a:srgbClr val="253957"/>
                </a:solidFill>
                <a:latin typeface="+mn-lt"/>
                <a:ea typeface="+mn-ea"/>
                <a:cs typeface="+mn-cs"/>
                <a:sym typeface="Arial Narrow"/>
              </a:defRPr>
            </a:pPr>
            <a:r>
              <a:rPr lang="en-US" sz="2800" dirty="0"/>
              <a:t>problem statement and relevance of the research topic</a:t>
            </a:r>
            <a:endParaRPr lang="ru-RU" sz="2800" b="1" cap="all" dirty="0">
              <a:solidFill>
                <a:srgbClr val="253957"/>
              </a:solidFill>
              <a:sym typeface="Arial Narrow"/>
            </a:endParaRPr>
          </a:p>
        </p:txBody>
      </p:sp>
    </p:spTree>
    <p:extLst>
      <p:ext uri="{BB962C8B-B14F-4D97-AF65-F5344CB8AC3E}">
        <p14:creationId xmlns:p14="http://schemas.microsoft.com/office/powerpoint/2010/main" val="420868508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8A65A14C-C6B7-41F1-ABA8-2B8DC9BF8594}"/>
              </a:ext>
            </a:extLst>
          </p:cNvPr>
          <p:cNvSpPr txBox="1"/>
          <p:nvPr/>
        </p:nvSpPr>
        <p:spPr>
          <a:xfrm>
            <a:off x="600533" y="1474594"/>
            <a:ext cx="6005540" cy="4979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a:defRPr sz="2800">
                <a:solidFill>
                  <a:srgbClr val="253957"/>
                </a:solidFill>
                <a:latin typeface="+mn-lt"/>
                <a:ea typeface="+mn-ea"/>
                <a:cs typeface="+mn-cs"/>
                <a:sym typeface="Arial Narrow"/>
              </a:defRPr>
            </a:pPr>
            <a:r>
              <a:rPr lang="en-US" sz="2000" b="1" dirty="0">
                <a:sym typeface="Arial Narrow"/>
              </a:rPr>
              <a:t>Goals</a:t>
            </a:r>
            <a:r>
              <a:rPr lang="ru-RU" sz="2000" b="1" dirty="0">
                <a:sym typeface="Arial Narrow"/>
              </a:rPr>
              <a:t>:</a:t>
            </a:r>
          </a:p>
          <a:p>
            <a:pPr>
              <a:defRPr sz="2800">
                <a:solidFill>
                  <a:srgbClr val="253957"/>
                </a:solidFill>
                <a:latin typeface="+mn-lt"/>
                <a:ea typeface="+mn-ea"/>
                <a:cs typeface="+mn-cs"/>
                <a:sym typeface="Arial Narrow"/>
              </a:defRPr>
            </a:pPr>
            <a:r>
              <a:rPr lang="en-US" sz="2000" b="1" dirty="0">
                <a:sym typeface="Arial Narrow"/>
              </a:rPr>
              <a:t>Comparison of the possibilities of different approaches and methods for the allocation of nuclei and delimitation of boundaries of polycentric agglomerations on the example of the Kama agglomeration</a:t>
            </a:r>
            <a:r>
              <a:rPr lang="ru-RU" sz="2000" b="1" dirty="0">
                <a:sym typeface="Arial Narrow"/>
              </a:rPr>
              <a:t>.</a:t>
            </a:r>
          </a:p>
          <a:p>
            <a:pPr>
              <a:defRPr sz="2800">
                <a:solidFill>
                  <a:srgbClr val="253957"/>
                </a:solidFill>
                <a:latin typeface="+mn-lt"/>
                <a:ea typeface="+mn-ea"/>
                <a:cs typeface="+mn-cs"/>
                <a:sym typeface="Arial Narrow"/>
              </a:defRPr>
            </a:pPr>
            <a:endParaRPr lang="ru-RU" sz="2000" b="1" dirty="0">
              <a:sym typeface="Arial Narrow"/>
            </a:endParaRPr>
          </a:p>
          <a:p>
            <a:pPr marL="457200" indent="-457200">
              <a:buAutoNum type="arabicPeriod"/>
              <a:defRPr sz="2800">
                <a:solidFill>
                  <a:srgbClr val="253957"/>
                </a:solidFill>
                <a:latin typeface="+mn-lt"/>
                <a:ea typeface="+mn-ea"/>
                <a:cs typeface="+mn-cs"/>
                <a:sym typeface="Arial Narrow"/>
              </a:defRPr>
            </a:pPr>
            <a:endParaRPr lang="ru-RU" sz="2000" b="1" dirty="0">
              <a:sym typeface="Arial Narrow"/>
            </a:endParaRPr>
          </a:p>
          <a:p>
            <a:pPr marL="457200" indent="-457200">
              <a:buAutoNum type="arabicPeriod"/>
              <a:defRPr sz="2800">
                <a:solidFill>
                  <a:srgbClr val="253957"/>
                </a:solidFill>
                <a:latin typeface="+mn-lt"/>
                <a:ea typeface="+mn-ea"/>
                <a:cs typeface="+mn-cs"/>
                <a:sym typeface="Arial Narrow"/>
              </a:defRPr>
            </a:pPr>
            <a:endParaRPr lang="ru-RU" sz="2000" b="1" dirty="0">
              <a:sym typeface="Arial Narrow"/>
            </a:endParaRPr>
          </a:p>
          <a:p>
            <a:pPr>
              <a:defRPr sz="2800">
                <a:solidFill>
                  <a:srgbClr val="253957"/>
                </a:solidFill>
                <a:latin typeface="+mn-lt"/>
                <a:ea typeface="+mn-ea"/>
                <a:cs typeface="+mn-cs"/>
                <a:sym typeface="Arial Narrow"/>
              </a:defRPr>
            </a:pPr>
            <a:endParaRPr lang="ru-RU" sz="2000" b="1" dirty="0">
              <a:sym typeface="Arial Narrow"/>
            </a:endParaRPr>
          </a:p>
        </p:txBody>
      </p:sp>
      <p:sp>
        <p:nvSpPr>
          <p:cNvPr id="12" name="Text Box 2">
            <a:extLst>
              <a:ext uri="{FF2B5EF4-FFF2-40B4-BE49-F238E27FC236}">
                <a16:creationId xmlns:a16="http://schemas.microsoft.com/office/drawing/2014/main" id="{E1F963FA-F95E-4D4F-AC41-E32019CBDF55}"/>
              </a:ext>
            </a:extLst>
          </p:cNvPr>
          <p:cNvSpPr txBox="1">
            <a:spLocks noChangeArrowheads="1"/>
          </p:cNvSpPr>
          <p:nvPr/>
        </p:nvSpPr>
        <p:spPr bwMode="auto">
          <a:xfrm>
            <a:off x="7300033" y="1479407"/>
            <a:ext cx="418555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ru-RU" sz="2000" b="1" dirty="0">
                <a:latin typeface="+mn-lt"/>
              </a:rPr>
              <a:t>Object of research: Kama agglomeration</a:t>
            </a:r>
          </a:p>
          <a:p>
            <a:pPr eaLnBrk="1" hangingPunct="1">
              <a:spcBef>
                <a:spcPct val="0"/>
              </a:spcBef>
              <a:buFontTx/>
              <a:buNone/>
              <a:defRPr/>
            </a:pPr>
            <a:r>
              <a:rPr lang="en-US" altLang="ru-RU" sz="2000" b="1" dirty="0">
                <a:latin typeface="+mn-lt"/>
              </a:rPr>
              <a:t>Subject of research: boundaries and cores</a:t>
            </a:r>
            <a:endParaRPr lang="ru-RU" altLang="ru-RU" sz="2000" b="1" dirty="0">
              <a:latin typeface="+mn-lt"/>
            </a:endParaRPr>
          </a:p>
        </p:txBody>
      </p:sp>
      <p:pic>
        <p:nvPicPr>
          <p:cNvPr id="13" name="Изображение" descr="Изображение"/>
          <p:cNvPicPr>
            <a:picLocks noChangeAspect="1"/>
          </p:cNvPicPr>
          <p:nvPr/>
        </p:nvPicPr>
        <p:blipFill>
          <a:blip r:embed="rId2"/>
          <a:stretch>
            <a:fillRect/>
          </a:stretch>
        </p:blipFill>
        <p:spPr>
          <a:xfrm>
            <a:off x="10264750" y="27214"/>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2B3C7836-D4BB-4506-8E2B-EBCCDB947DEE}"/>
              </a:ext>
            </a:extLst>
          </p:cNvPr>
          <p:cNvSpPr txBox="1"/>
          <p:nvPr/>
        </p:nvSpPr>
        <p:spPr>
          <a:xfrm>
            <a:off x="600533" y="404066"/>
            <a:ext cx="6699500" cy="5997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p>
            <a:pPr>
              <a:defRPr sz="7000" b="1" cap="all">
                <a:solidFill>
                  <a:srgbClr val="253957"/>
                </a:solidFill>
                <a:latin typeface="+mn-lt"/>
                <a:ea typeface="+mn-ea"/>
                <a:cs typeface="+mn-cs"/>
                <a:sym typeface="Arial Narrow"/>
              </a:defRPr>
            </a:pPr>
            <a:r>
              <a:rPr lang="en-US" sz="2800" b="1" cap="all" dirty="0">
                <a:solidFill>
                  <a:srgbClr val="253957"/>
                </a:solidFill>
                <a:sym typeface="Arial Narrow"/>
              </a:rPr>
              <a:t>goals and objectives of the project</a:t>
            </a:r>
            <a:endParaRPr lang="ru-RU" sz="2800" b="1" cap="all" dirty="0">
              <a:solidFill>
                <a:srgbClr val="253957"/>
              </a:solidFill>
              <a:sym typeface="Arial Narrow"/>
            </a:endParaRPr>
          </a:p>
        </p:txBody>
      </p:sp>
      <p:pic>
        <p:nvPicPr>
          <p:cNvPr id="5" name="Рисунок 4">
            <a:extLst>
              <a:ext uri="{FF2B5EF4-FFF2-40B4-BE49-F238E27FC236}">
                <a16:creationId xmlns:a16="http://schemas.microsoft.com/office/drawing/2014/main" id="{989744F3-DEF4-75BB-E7E4-77DAEE46012B}"/>
              </a:ext>
            </a:extLst>
          </p:cNvPr>
          <p:cNvPicPr>
            <a:picLocks noChangeAspect="1"/>
          </p:cNvPicPr>
          <p:nvPr/>
        </p:nvPicPr>
        <p:blipFill>
          <a:blip r:embed="rId3"/>
          <a:stretch>
            <a:fillRect/>
          </a:stretch>
        </p:blipFill>
        <p:spPr>
          <a:xfrm>
            <a:off x="600533" y="3156632"/>
            <a:ext cx="6005540" cy="3448425"/>
          </a:xfrm>
          <a:prstGeom prst="rect">
            <a:avLst/>
          </a:prstGeom>
        </p:spPr>
      </p:pic>
    </p:spTree>
    <p:extLst>
      <p:ext uri="{BB962C8B-B14F-4D97-AF65-F5344CB8AC3E}">
        <p14:creationId xmlns:p14="http://schemas.microsoft.com/office/powerpoint/2010/main" val="83575761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8A65A14C-C6B7-41F1-ABA8-2B8DC9BF8594}"/>
              </a:ext>
            </a:extLst>
          </p:cNvPr>
          <p:cNvSpPr txBox="1"/>
          <p:nvPr/>
        </p:nvSpPr>
        <p:spPr>
          <a:xfrm>
            <a:off x="600533" y="1410498"/>
            <a:ext cx="6699500" cy="3138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a:defRPr sz="2800">
                <a:solidFill>
                  <a:srgbClr val="253957"/>
                </a:solidFill>
                <a:latin typeface="+mn-lt"/>
                <a:ea typeface="+mn-ea"/>
                <a:cs typeface="+mn-cs"/>
                <a:sym typeface="Arial Narrow"/>
              </a:defRPr>
            </a:pPr>
            <a:r>
              <a:rPr lang="en-US" sz="2000" b="1" dirty="0">
                <a:sym typeface="Arial Narrow"/>
              </a:rPr>
              <a:t>Methods</a:t>
            </a:r>
            <a:r>
              <a:rPr lang="ru-RU" sz="2000" b="1" dirty="0">
                <a:sym typeface="Arial Narrow"/>
              </a:rPr>
              <a:t>:</a:t>
            </a:r>
          </a:p>
          <a:p>
            <a:pPr>
              <a:defRPr sz="2800">
                <a:solidFill>
                  <a:srgbClr val="253957"/>
                </a:solidFill>
                <a:latin typeface="+mn-lt"/>
                <a:ea typeface="+mn-ea"/>
                <a:cs typeface="+mn-cs"/>
                <a:sym typeface="Arial Narrow"/>
              </a:defRPr>
            </a:pPr>
            <a:r>
              <a:rPr lang="ru-RU" sz="2000" b="1" dirty="0">
                <a:sym typeface="Arial Narrow"/>
              </a:rPr>
              <a:t>1.</a:t>
            </a:r>
            <a:r>
              <a:rPr lang="en-US" sz="2000" b="1" dirty="0">
                <a:sym typeface="Arial Narrow"/>
              </a:rPr>
              <a:t> Morphological</a:t>
            </a:r>
            <a:r>
              <a:rPr lang="ru-RU" sz="2000" b="1" dirty="0">
                <a:sym typeface="Arial Narrow"/>
              </a:rPr>
              <a:t>. </a:t>
            </a:r>
          </a:p>
          <a:p>
            <a:pPr>
              <a:defRPr sz="2800">
                <a:solidFill>
                  <a:srgbClr val="253957"/>
                </a:solidFill>
                <a:latin typeface="+mn-lt"/>
                <a:ea typeface="+mn-ea"/>
                <a:cs typeface="+mn-cs"/>
                <a:sym typeface="Arial Narrow"/>
              </a:defRPr>
            </a:pPr>
            <a:r>
              <a:rPr lang="ru-RU" sz="2000" b="1" dirty="0">
                <a:sym typeface="Arial Narrow"/>
              </a:rPr>
              <a:t>2. </a:t>
            </a:r>
            <a:r>
              <a:rPr lang="en-US" sz="2000" b="1" dirty="0">
                <a:sym typeface="Arial Narrow"/>
              </a:rPr>
              <a:t>Functional-settlement</a:t>
            </a:r>
            <a:r>
              <a:rPr lang="ru-RU" sz="2000" b="1" dirty="0">
                <a:sym typeface="Arial Narrow"/>
              </a:rPr>
              <a:t>. </a:t>
            </a:r>
          </a:p>
          <a:p>
            <a:pPr>
              <a:defRPr sz="2800">
                <a:solidFill>
                  <a:srgbClr val="253957"/>
                </a:solidFill>
                <a:latin typeface="+mn-lt"/>
                <a:ea typeface="+mn-ea"/>
                <a:cs typeface="+mn-cs"/>
                <a:sym typeface="Arial Narrow"/>
              </a:defRPr>
            </a:pPr>
            <a:r>
              <a:rPr lang="en-US" sz="2000" b="1" dirty="0">
                <a:sym typeface="Arial Narrow"/>
              </a:rPr>
              <a:t>Data</a:t>
            </a:r>
            <a:r>
              <a:rPr lang="ru-RU" sz="2000" b="1" dirty="0">
                <a:sym typeface="Arial Narrow"/>
              </a:rPr>
              <a:t>:</a:t>
            </a:r>
          </a:p>
          <a:p>
            <a:pPr marL="457200" indent="-457200">
              <a:buAutoNum type="arabicPeriod"/>
              <a:defRPr sz="2800">
                <a:solidFill>
                  <a:srgbClr val="253957"/>
                </a:solidFill>
                <a:latin typeface="+mn-lt"/>
                <a:ea typeface="+mn-ea"/>
                <a:cs typeface="+mn-cs"/>
                <a:sym typeface="Arial Narrow"/>
              </a:defRPr>
            </a:pPr>
            <a:r>
              <a:rPr lang="en-US" sz="2000" b="1" dirty="0">
                <a:sym typeface="Arial Narrow"/>
              </a:rPr>
              <a:t>Database of municipal indicators</a:t>
            </a:r>
            <a:r>
              <a:rPr lang="ru-RU" sz="2000" b="1" dirty="0">
                <a:sym typeface="Arial Narrow"/>
              </a:rPr>
              <a:t>.</a:t>
            </a:r>
          </a:p>
          <a:p>
            <a:pPr marL="457200" indent="-457200">
              <a:buAutoNum type="arabicPeriod"/>
              <a:defRPr sz="2800">
                <a:solidFill>
                  <a:srgbClr val="253957"/>
                </a:solidFill>
                <a:latin typeface="+mn-lt"/>
                <a:ea typeface="+mn-ea"/>
                <a:cs typeface="+mn-cs"/>
                <a:sym typeface="Arial Narrow"/>
              </a:defRPr>
            </a:pPr>
            <a:r>
              <a:rPr lang="en-US" sz="2000" b="1" dirty="0">
                <a:sym typeface="Arial Narrow"/>
              </a:rPr>
              <a:t>Personal income tax according to certificate number 5</a:t>
            </a:r>
            <a:r>
              <a:rPr lang="ru-RU" sz="2000" b="1" dirty="0">
                <a:sym typeface="Arial Narrow"/>
              </a:rPr>
              <a:t>.</a:t>
            </a:r>
          </a:p>
          <a:p>
            <a:pPr marL="457200" indent="-457200">
              <a:buAutoNum type="arabicPeriod"/>
              <a:defRPr sz="2800">
                <a:solidFill>
                  <a:srgbClr val="253957"/>
                </a:solidFill>
                <a:latin typeface="+mn-lt"/>
                <a:ea typeface="+mn-ea"/>
                <a:cs typeface="+mn-cs"/>
                <a:sym typeface="Arial Narrow"/>
              </a:defRPr>
            </a:pPr>
            <a:r>
              <a:rPr lang="en-US" sz="2000" b="1" dirty="0">
                <a:sym typeface="Arial Narrow"/>
              </a:rPr>
              <a:t>Open grid data on building and population density (GHSL), nighttime radiation intensity in the visible and near infrared spectrum (VIIRS DNB)</a:t>
            </a:r>
            <a:r>
              <a:rPr lang="ru-RU" sz="2000" b="1" dirty="0">
                <a:sym typeface="Arial Narrow"/>
              </a:rPr>
              <a:t>.</a:t>
            </a:r>
          </a:p>
          <a:p>
            <a:pPr marL="457200" indent="-457200">
              <a:buAutoNum type="arabicPeriod"/>
              <a:defRPr sz="2800">
                <a:solidFill>
                  <a:srgbClr val="253957"/>
                </a:solidFill>
                <a:latin typeface="+mn-lt"/>
                <a:ea typeface="+mn-ea"/>
                <a:cs typeface="+mn-cs"/>
                <a:sym typeface="Arial Narrow"/>
              </a:defRPr>
            </a:pPr>
            <a:r>
              <a:rPr lang="en-US" sz="2000" b="1" dirty="0">
                <a:sym typeface="Arial Narrow"/>
              </a:rPr>
              <a:t>Graph of the road network from OSM.</a:t>
            </a:r>
            <a:endParaRPr lang="ru-RU" sz="2000" b="1" dirty="0">
              <a:sym typeface="Arial Narrow"/>
            </a:endParaRPr>
          </a:p>
          <a:p>
            <a:pPr>
              <a:defRPr sz="2800">
                <a:solidFill>
                  <a:srgbClr val="253957"/>
                </a:solidFill>
                <a:latin typeface="+mn-lt"/>
                <a:ea typeface="+mn-ea"/>
                <a:cs typeface="+mn-cs"/>
                <a:sym typeface="Arial Narrow"/>
              </a:defRPr>
            </a:pPr>
            <a:endParaRPr lang="ru-RU" sz="2000" b="1" dirty="0">
              <a:sym typeface="Arial Narrow"/>
            </a:endParaRPr>
          </a:p>
          <a:p>
            <a:pPr marL="457200" indent="-457200">
              <a:buAutoNum type="arabicPeriod"/>
              <a:defRPr sz="2800">
                <a:solidFill>
                  <a:srgbClr val="253957"/>
                </a:solidFill>
                <a:latin typeface="+mn-lt"/>
                <a:ea typeface="+mn-ea"/>
                <a:cs typeface="+mn-cs"/>
                <a:sym typeface="Arial Narrow"/>
              </a:defRPr>
            </a:pPr>
            <a:endParaRPr lang="ru-RU" sz="2000" b="1" dirty="0">
              <a:sym typeface="Arial Narrow"/>
            </a:endParaRPr>
          </a:p>
          <a:p>
            <a:pPr>
              <a:defRPr sz="2800">
                <a:solidFill>
                  <a:srgbClr val="253957"/>
                </a:solidFill>
                <a:latin typeface="+mn-lt"/>
                <a:ea typeface="+mn-ea"/>
                <a:cs typeface="+mn-cs"/>
                <a:sym typeface="Arial Narrow"/>
              </a:defRPr>
            </a:pPr>
            <a:endParaRPr lang="ru-RU" sz="2000" b="1" dirty="0">
              <a:sym typeface="Arial Narrow"/>
            </a:endParaRPr>
          </a:p>
          <a:p>
            <a:pPr>
              <a:defRPr sz="2800">
                <a:solidFill>
                  <a:srgbClr val="253957"/>
                </a:solidFill>
                <a:latin typeface="+mn-lt"/>
                <a:ea typeface="+mn-ea"/>
                <a:cs typeface="+mn-cs"/>
                <a:sym typeface="Arial Narrow"/>
              </a:defRPr>
            </a:pPr>
            <a:endParaRPr lang="ru-RU" sz="2000" b="1" dirty="0">
              <a:sym typeface="Arial Narrow"/>
            </a:endParaRPr>
          </a:p>
        </p:txBody>
      </p:sp>
      <p:pic>
        <p:nvPicPr>
          <p:cNvPr id="13" name="Изображение" descr="Изображение"/>
          <p:cNvPicPr>
            <a:picLocks noChangeAspect="1"/>
          </p:cNvPicPr>
          <p:nvPr/>
        </p:nvPicPr>
        <p:blipFill>
          <a:blip r:embed="rId2"/>
          <a:stretch>
            <a:fillRect/>
          </a:stretch>
        </p:blipFill>
        <p:spPr>
          <a:xfrm>
            <a:off x="10264750" y="27214"/>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2B3C7836-D4BB-4506-8E2B-EBCCDB947DEE}"/>
              </a:ext>
            </a:extLst>
          </p:cNvPr>
          <p:cNvSpPr txBox="1"/>
          <p:nvPr/>
        </p:nvSpPr>
        <p:spPr>
          <a:xfrm>
            <a:off x="600533" y="404066"/>
            <a:ext cx="6699500" cy="5997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p>
            <a:pPr algn="l">
              <a:defRPr sz="7000" b="1" cap="all">
                <a:solidFill>
                  <a:srgbClr val="253957"/>
                </a:solidFill>
                <a:latin typeface="+mn-lt"/>
                <a:ea typeface="+mn-ea"/>
                <a:cs typeface="+mn-cs"/>
                <a:sym typeface="Arial Narrow"/>
              </a:defRPr>
            </a:pPr>
            <a:r>
              <a:rPr lang="en-US" sz="2800" b="1" cap="all" dirty="0">
                <a:solidFill>
                  <a:srgbClr val="253957"/>
                </a:solidFill>
                <a:sym typeface="Arial Narrow"/>
              </a:rPr>
              <a:t>DATA AND METHODS </a:t>
            </a:r>
            <a:endParaRPr lang="ru-RU" sz="2800" b="1" cap="all" dirty="0">
              <a:solidFill>
                <a:srgbClr val="253957"/>
              </a:solidFill>
              <a:sym typeface="Arial Narrow"/>
            </a:endParaRPr>
          </a:p>
        </p:txBody>
      </p:sp>
      <p:sp>
        <p:nvSpPr>
          <p:cNvPr id="4" name="Прямоугольник 3">
            <a:extLst>
              <a:ext uri="{FF2B5EF4-FFF2-40B4-BE49-F238E27FC236}">
                <a16:creationId xmlns:a16="http://schemas.microsoft.com/office/drawing/2014/main" id="{403C01CE-4CC7-EDED-1C23-9E9D707815DC}"/>
              </a:ext>
            </a:extLst>
          </p:cNvPr>
          <p:cNvSpPr/>
          <p:nvPr/>
        </p:nvSpPr>
        <p:spPr>
          <a:xfrm>
            <a:off x="600533" y="4686005"/>
            <a:ext cx="2948593" cy="1933134"/>
          </a:xfrm>
          <a:prstGeom prst="rect">
            <a:avLst/>
          </a:prstGeom>
          <a:solidFill>
            <a:schemeClr val="bg1"/>
          </a:solidFill>
          <a:ln w="12700" cap="flat">
            <a:solidFill>
              <a:schemeClr val="accent1">
                <a:lumMod val="50000"/>
              </a:schemeClr>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5" name="TextBox 4">
            <a:extLst>
              <a:ext uri="{FF2B5EF4-FFF2-40B4-BE49-F238E27FC236}">
                <a16:creationId xmlns:a16="http://schemas.microsoft.com/office/drawing/2014/main" id="{F908AA52-68EF-BFC5-4522-3D92AD31B70D}"/>
              </a:ext>
            </a:extLst>
          </p:cNvPr>
          <p:cNvSpPr txBox="1"/>
          <p:nvPr/>
        </p:nvSpPr>
        <p:spPr>
          <a:xfrm>
            <a:off x="656516" y="4633457"/>
            <a:ext cx="2836627" cy="19909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821531" rtl="0" fontAlgn="auto" latinLnBrk="0" hangingPunct="0">
              <a:lnSpc>
                <a:spcPct val="100000"/>
              </a:lnSpc>
              <a:spcBef>
                <a:spcPts val="0"/>
              </a:spcBef>
              <a:spcAft>
                <a:spcPts val="0"/>
              </a:spcAft>
              <a:buClrTx/>
              <a:buSzTx/>
              <a:buFontTx/>
              <a:buNone/>
              <a:tabLst/>
            </a:pPr>
            <a:r>
              <a:rPr kumimoji="0" lang="en-US" sz="2000" b="1" i="0" u="none" strike="noStrike" cap="none" spc="0" normalizeH="0" baseline="0">
                <a:ln>
                  <a:noFill/>
                </a:ln>
                <a:solidFill>
                  <a:schemeClr val="accent1">
                    <a:lumMod val="50000"/>
                  </a:schemeClr>
                </a:solidFill>
                <a:effectLst/>
                <a:uFillTx/>
                <a:ea typeface="+mj-ea"/>
                <a:cs typeface="+mj-cs"/>
                <a:sym typeface="Helvetica Light"/>
              </a:rPr>
              <a:t>Allocation of the centers of the Kama agglomeration according to population density and building density, intensity of night radiation</a:t>
            </a:r>
            <a:endParaRPr kumimoji="0" lang="ru-RU" sz="2000" b="1" i="0" u="none" strike="noStrike" cap="none" spc="0" normalizeH="0" baseline="0" dirty="0">
              <a:ln>
                <a:noFill/>
              </a:ln>
              <a:solidFill>
                <a:schemeClr val="accent1">
                  <a:lumMod val="50000"/>
                </a:schemeClr>
              </a:solidFill>
              <a:effectLst/>
              <a:uFillTx/>
              <a:ea typeface="+mj-ea"/>
              <a:cs typeface="+mj-cs"/>
              <a:sym typeface="Helvetica Light"/>
            </a:endParaRPr>
          </a:p>
        </p:txBody>
      </p:sp>
      <p:sp>
        <p:nvSpPr>
          <p:cNvPr id="7" name="Прямоугольник 6">
            <a:extLst>
              <a:ext uri="{FF2B5EF4-FFF2-40B4-BE49-F238E27FC236}">
                <a16:creationId xmlns:a16="http://schemas.microsoft.com/office/drawing/2014/main" id="{35914F5A-76FC-7BC1-1BAF-5A05B7089D55}"/>
              </a:ext>
            </a:extLst>
          </p:cNvPr>
          <p:cNvSpPr/>
          <p:nvPr/>
        </p:nvSpPr>
        <p:spPr>
          <a:xfrm>
            <a:off x="3549126" y="4686001"/>
            <a:ext cx="1274801" cy="1933134"/>
          </a:xfrm>
          <a:prstGeom prst="rect">
            <a:avLst/>
          </a:prstGeom>
          <a:solidFill>
            <a:schemeClr val="bg1"/>
          </a:solidFill>
          <a:ln w="12700" cap="flat">
            <a:solidFill>
              <a:schemeClr val="accent1">
                <a:lumMod val="50000"/>
              </a:schemeClr>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8" name="TextBox 7">
            <a:extLst>
              <a:ext uri="{FF2B5EF4-FFF2-40B4-BE49-F238E27FC236}">
                <a16:creationId xmlns:a16="http://schemas.microsoft.com/office/drawing/2014/main" id="{50E4F0F8-2E6B-818B-CD18-DD1F1BC95AB0}"/>
              </a:ext>
            </a:extLst>
          </p:cNvPr>
          <p:cNvSpPr txBox="1"/>
          <p:nvPr/>
        </p:nvSpPr>
        <p:spPr>
          <a:xfrm>
            <a:off x="3549126" y="5133062"/>
            <a:ext cx="1218818" cy="1067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accent1">
                    <a:lumMod val="50000"/>
                  </a:schemeClr>
                </a:solidFill>
                <a:effectLst/>
                <a:uFillTx/>
                <a:ea typeface="+mj-ea"/>
                <a:cs typeface="+mj-cs"/>
                <a:sym typeface="Helvetica Light"/>
              </a:rPr>
              <a:t>Morpholo-gical approach</a:t>
            </a:r>
            <a:endParaRPr kumimoji="0" lang="ru-RU" sz="2000" b="1" i="0" u="none" strike="noStrike" cap="none" spc="0" normalizeH="0" baseline="0" dirty="0">
              <a:ln>
                <a:noFill/>
              </a:ln>
              <a:solidFill>
                <a:schemeClr val="accent1">
                  <a:lumMod val="50000"/>
                </a:schemeClr>
              </a:solidFill>
              <a:effectLst/>
              <a:uFillTx/>
              <a:ea typeface="+mj-ea"/>
              <a:cs typeface="+mj-cs"/>
              <a:sym typeface="Helvetica Light"/>
            </a:endParaRPr>
          </a:p>
        </p:txBody>
      </p:sp>
      <p:cxnSp>
        <p:nvCxnSpPr>
          <p:cNvPr id="15" name="Соединитель: уступ 14">
            <a:extLst>
              <a:ext uri="{FF2B5EF4-FFF2-40B4-BE49-F238E27FC236}">
                <a16:creationId xmlns:a16="http://schemas.microsoft.com/office/drawing/2014/main" id="{D7E9EE50-3A62-93D2-DC53-FAD079F1424D}"/>
              </a:ext>
            </a:extLst>
          </p:cNvPr>
          <p:cNvCxnSpPr>
            <a:cxnSpLocks/>
          </p:cNvCxnSpPr>
          <p:nvPr/>
        </p:nvCxnSpPr>
        <p:spPr>
          <a:xfrm>
            <a:off x="4823927" y="5654162"/>
            <a:ext cx="1387339" cy="12700"/>
          </a:xfrm>
          <a:prstGeom prst="bentConnector3">
            <a:avLst>
              <a:gd name="adj1" fmla="val 1577"/>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6" name="Прямоугольник 15">
            <a:extLst>
              <a:ext uri="{FF2B5EF4-FFF2-40B4-BE49-F238E27FC236}">
                <a16:creationId xmlns:a16="http://schemas.microsoft.com/office/drawing/2014/main" id="{625A4419-C93E-E45A-B3FA-5696133EB16B}"/>
              </a:ext>
            </a:extLst>
          </p:cNvPr>
          <p:cNvSpPr/>
          <p:nvPr/>
        </p:nvSpPr>
        <p:spPr>
          <a:xfrm>
            <a:off x="6211266" y="4686005"/>
            <a:ext cx="3893788" cy="1933134"/>
          </a:xfrm>
          <a:prstGeom prst="rect">
            <a:avLst/>
          </a:prstGeom>
          <a:solidFill>
            <a:schemeClr val="bg1"/>
          </a:solidFill>
          <a:ln w="12700" cap="flat">
            <a:solidFill>
              <a:schemeClr val="accent1">
                <a:lumMod val="50000"/>
              </a:schemeClr>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17" name="TextBox 16">
            <a:extLst>
              <a:ext uri="{FF2B5EF4-FFF2-40B4-BE49-F238E27FC236}">
                <a16:creationId xmlns:a16="http://schemas.microsoft.com/office/drawing/2014/main" id="{D55F9CF1-2092-6544-B3D4-5AE621DFF6B7}"/>
              </a:ext>
            </a:extLst>
          </p:cNvPr>
          <p:cNvSpPr txBox="1"/>
          <p:nvPr/>
        </p:nvSpPr>
        <p:spPr>
          <a:xfrm>
            <a:off x="6430441" y="4770782"/>
            <a:ext cx="3455438" cy="16831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821531" rtl="0" fontAlgn="auto" latinLnBrk="0" hangingPunct="0">
              <a:lnSpc>
                <a:spcPct val="100000"/>
              </a:lnSpc>
              <a:spcBef>
                <a:spcPts val="0"/>
              </a:spcBef>
              <a:spcAft>
                <a:spcPts val="0"/>
              </a:spcAft>
              <a:buClrTx/>
              <a:buSzTx/>
              <a:buFontTx/>
              <a:buNone/>
              <a:tabLst/>
            </a:pPr>
            <a:r>
              <a:rPr kumimoji="0" lang="en-US" sz="2000" b="1" i="0" u="none" strike="noStrike" cap="none" spc="0" normalizeH="0" baseline="0">
                <a:ln>
                  <a:noFill/>
                </a:ln>
                <a:solidFill>
                  <a:schemeClr val="accent1">
                    <a:lumMod val="50000"/>
                  </a:schemeClr>
                </a:solidFill>
                <a:effectLst/>
                <a:uFillTx/>
                <a:ea typeface="+mj-ea"/>
                <a:cs typeface="+mj-cs"/>
                <a:sym typeface="Helvetica Light"/>
              </a:rPr>
              <a:t>Defining the boundaries of the Kama agglomeration based on modeling transport accessibility, calculating the proxy balance of labor migration</a:t>
            </a:r>
            <a:endParaRPr kumimoji="0" lang="ru-RU" sz="2000" b="1" i="0" u="none" strike="noStrike" cap="none" spc="0" normalizeH="0" baseline="0" dirty="0">
              <a:ln>
                <a:noFill/>
              </a:ln>
              <a:solidFill>
                <a:schemeClr val="accent1">
                  <a:lumMod val="50000"/>
                </a:schemeClr>
              </a:solidFill>
              <a:effectLst/>
              <a:uFillTx/>
              <a:ea typeface="+mj-ea"/>
              <a:cs typeface="+mj-cs"/>
              <a:sym typeface="Helvetica Light"/>
            </a:endParaRPr>
          </a:p>
        </p:txBody>
      </p:sp>
      <p:sp>
        <p:nvSpPr>
          <p:cNvPr id="34" name="Прямоугольник 33">
            <a:extLst>
              <a:ext uri="{FF2B5EF4-FFF2-40B4-BE49-F238E27FC236}">
                <a16:creationId xmlns:a16="http://schemas.microsoft.com/office/drawing/2014/main" id="{C87EDF86-CA0C-D462-E64D-6F4A838AE8C4}"/>
              </a:ext>
            </a:extLst>
          </p:cNvPr>
          <p:cNvSpPr/>
          <p:nvPr/>
        </p:nvSpPr>
        <p:spPr>
          <a:xfrm>
            <a:off x="10105054" y="4686001"/>
            <a:ext cx="1903444" cy="1933134"/>
          </a:xfrm>
          <a:prstGeom prst="rect">
            <a:avLst/>
          </a:prstGeom>
          <a:solidFill>
            <a:schemeClr val="bg1"/>
          </a:solidFill>
          <a:ln w="12700" cap="flat">
            <a:solidFill>
              <a:schemeClr val="accent1">
                <a:lumMod val="50000"/>
              </a:schemeClr>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35" name="TextBox 34">
            <a:extLst>
              <a:ext uri="{FF2B5EF4-FFF2-40B4-BE49-F238E27FC236}">
                <a16:creationId xmlns:a16="http://schemas.microsoft.com/office/drawing/2014/main" id="{90510FC7-BD64-6E55-08C8-6817E8C6FC81}"/>
              </a:ext>
            </a:extLst>
          </p:cNvPr>
          <p:cNvSpPr txBox="1"/>
          <p:nvPr/>
        </p:nvSpPr>
        <p:spPr>
          <a:xfrm>
            <a:off x="10105054" y="5130826"/>
            <a:ext cx="1903444" cy="1067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accent1">
                    <a:lumMod val="50000"/>
                  </a:schemeClr>
                </a:solidFill>
                <a:effectLst/>
                <a:uFillTx/>
                <a:ea typeface="+mj-ea"/>
                <a:cs typeface="+mj-cs"/>
                <a:sym typeface="Helvetica Light"/>
              </a:rPr>
              <a:t>Functional- settlement approach</a:t>
            </a:r>
            <a:endParaRPr kumimoji="0" lang="ru-RU" sz="2000" b="1" i="0" u="none" strike="noStrike" cap="none" spc="0" normalizeH="0" baseline="0" dirty="0">
              <a:ln>
                <a:noFill/>
              </a:ln>
              <a:solidFill>
                <a:schemeClr val="accent1">
                  <a:lumMod val="50000"/>
                </a:schemeClr>
              </a:solidFill>
              <a:effectLst/>
              <a:uFillTx/>
              <a:ea typeface="+mj-ea"/>
              <a:cs typeface="+mj-cs"/>
              <a:sym typeface="Helvetica Light"/>
            </a:endParaRPr>
          </a:p>
        </p:txBody>
      </p:sp>
    </p:spTree>
    <p:extLst>
      <p:ext uri="{BB962C8B-B14F-4D97-AF65-F5344CB8AC3E}">
        <p14:creationId xmlns:p14="http://schemas.microsoft.com/office/powerpoint/2010/main" val="216638776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8A65A14C-C6B7-41F1-ABA8-2B8DC9BF8594}"/>
              </a:ext>
            </a:extLst>
          </p:cNvPr>
          <p:cNvSpPr txBox="1"/>
          <p:nvPr/>
        </p:nvSpPr>
        <p:spPr>
          <a:xfrm>
            <a:off x="615700" y="1542657"/>
            <a:ext cx="4363354" cy="4238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a:defRPr sz="2800">
                <a:solidFill>
                  <a:srgbClr val="253957"/>
                </a:solidFill>
                <a:latin typeface="+mn-lt"/>
                <a:ea typeface="+mn-ea"/>
                <a:cs typeface="+mn-cs"/>
                <a:sym typeface="Arial Narrow"/>
              </a:defRPr>
            </a:pPr>
            <a:r>
              <a:rPr lang="ru-RU" sz="2000" b="1" dirty="0">
                <a:sym typeface="Arial Narrow"/>
              </a:rPr>
              <a:t>1.</a:t>
            </a:r>
            <a:r>
              <a:rPr lang="en-US" sz="2000" b="1" dirty="0">
                <a:sym typeface="Arial Narrow"/>
              </a:rPr>
              <a:t> Clusters on the territory of the industrial zones of Nizhnekamsk and Naberezhnye Chelny</a:t>
            </a:r>
            <a:r>
              <a:rPr lang="ru-RU" sz="2000" b="1" dirty="0">
                <a:sym typeface="Arial Narrow"/>
              </a:rPr>
              <a:t>.</a:t>
            </a:r>
          </a:p>
          <a:p>
            <a:pPr>
              <a:defRPr sz="2800">
                <a:solidFill>
                  <a:srgbClr val="253957"/>
                </a:solidFill>
                <a:latin typeface="+mn-lt"/>
                <a:ea typeface="+mn-ea"/>
                <a:cs typeface="+mn-cs"/>
                <a:sym typeface="Arial Narrow"/>
              </a:defRPr>
            </a:pPr>
            <a:r>
              <a:rPr lang="ru-RU" sz="2000" b="1" dirty="0">
                <a:sym typeface="Arial Narrow"/>
              </a:rPr>
              <a:t>2.</a:t>
            </a:r>
            <a:r>
              <a:rPr lang="en-US" sz="2000" b="1" dirty="0">
                <a:sym typeface="Arial Narrow"/>
              </a:rPr>
              <a:t> Uniform, gradually built-up microdistrict layout of buildings and structures</a:t>
            </a:r>
            <a:r>
              <a:rPr lang="ru-RU" sz="2000" b="1" dirty="0">
                <a:sym typeface="Arial Narrow"/>
              </a:rPr>
              <a:t>.</a:t>
            </a:r>
          </a:p>
        </p:txBody>
      </p:sp>
      <p:pic>
        <p:nvPicPr>
          <p:cNvPr id="13" name="Изображение" descr="Изображение"/>
          <p:cNvPicPr>
            <a:picLocks noChangeAspect="1"/>
          </p:cNvPicPr>
          <p:nvPr/>
        </p:nvPicPr>
        <p:blipFill>
          <a:blip r:embed="rId2"/>
          <a:stretch>
            <a:fillRect/>
          </a:stretch>
        </p:blipFill>
        <p:spPr>
          <a:xfrm>
            <a:off x="10264750" y="27214"/>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2B3C7836-D4BB-4506-8E2B-EBCCDB947DEE}"/>
              </a:ext>
            </a:extLst>
          </p:cNvPr>
          <p:cNvSpPr txBox="1"/>
          <p:nvPr/>
        </p:nvSpPr>
        <p:spPr>
          <a:xfrm>
            <a:off x="615700" y="261674"/>
            <a:ext cx="8658930" cy="86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p>
            <a:pPr algn="l">
              <a:defRPr sz="7000" b="1" cap="all">
                <a:solidFill>
                  <a:srgbClr val="253957"/>
                </a:solidFill>
                <a:latin typeface="+mn-lt"/>
                <a:ea typeface="+mn-ea"/>
                <a:cs typeface="+mn-cs"/>
                <a:sym typeface="Arial Narrow"/>
              </a:defRPr>
            </a:pPr>
            <a:r>
              <a:rPr lang="en-US" sz="2800" b="1" cap="all" dirty="0">
                <a:solidFill>
                  <a:srgbClr val="253957"/>
                </a:solidFill>
                <a:sym typeface="Arial Narrow"/>
              </a:rPr>
              <a:t>The cores of the Kama agglomeration. Building density</a:t>
            </a:r>
            <a:endParaRPr lang="ru-RU" sz="2800" b="1" cap="all" dirty="0">
              <a:solidFill>
                <a:srgbClr val="253957"/>
              </a:solidFill>
              <a:sym typeface="Arial Narrow"/>
            </a:endParaRPr>
          </a:p>
        </p:txBody>
      </p:sp>
      <p:sp>
        <p:nvSpPr>
          <p:cNvPr id="2" name="TextBox 1">
            <a:extLst>
              <a:ext uri="{FF2B5EF4-FFF2-40B4-BE49-F238E27FC236}">
                <a16:creationId xmlns:a16="http://schemas.microsoft.com/office/drawing/2014/main" id="{A7774A46-137F-A161-20B2-130FA25084A0}"/>
              </a:ext>
            </a:extLst>
          </p:cNvPr>
          <p:cNvSpPr txBox="1"/>
          <p:nvPr/>
        </p:nvSpPr>
        <p:spPr>
          <a:xfrm>
            <a:off x="5634240" y="5528727"/>
            <a:ext cx="5686425" cy="1067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821531"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accent1">
                    <a:lumMod val="50000"/>
                  </a:schemeClr>
                </a:solidFill>
                <a:effectLst/>
                <a:uFillTx/>
                <a:ea typeface="+mj-ea"/>
                <a:cs typeface="+mj-cs"/>
                <a:sym typeface="Helvetica Light"/>
              </a:rPr>
              <a:t>Fig. 1. Building density in Naberezhnye Chelny, m² in a cell of 100*100 m. Compiled by the author using open grid data from GHS-BUILT-S (Pesaresi, Politis, 2023).</a:t>
            </a:r>
            <a:endParaRPr kumimoji="0" lang="ru-RU" sz="2000" b="1" i="0" u="none" strike="noStrike" cap="none" spc="0" normalizeH="0" baseline="0" dirty="0">
              <a:ln>
                <a:noFill/>
              </a:ln>
              <a:solidFill>
                <a:schemeClr val="accent1">
                  <a:lumMod val="50000"/>
                </a:schemeClr>
              </a:solidFill>
              <a:effectLst/>
              <a:uFillTx/>
              <a:ea typeface="+mj-ea"/>
              <a:cs typeface="+mj-cs"/>
              <a:sym typeface="Helvetica Light"/>
            </a:endParaRPr>
          </a:p>
        </p:txBody>
      </p:sp>
      <p:pic>
        <p:nvPicPr>
          <p:cNvPr id="7" name="Рисунок 6">
            <a:extLst>
              <a:ext uri="{FF2B5EF4-FFF2-40B4-BE49-F238E27FC236}">
                <a16:creationId xmlns:a16="http://schemas.microsoft.com/office/drawing/2014/main" id="{5603F38C-F455-CF40-9666-3BFA64A64DD8}"/>
              </a:ext>
            </a:extLst>
          </p:cNvPr>
          <p:cNvPicPr>
            <a:picLocks noChangeAspect="1"/>
          </p:cNvPicPr>
          <p:nvPr/>
        </p:nvPicPr>
        <p:blipFill>
          <a:blip r:embed="rId3"/>
          <a:stretch>
            <a:fillRect/>
          </a:stretch>
        </p:blipFill>
        <p:spPr>
          <a:xfrm>
            <a:off x="5634240" y="1542657"/>
            <a:ext cx="5719480" cy="3889426"/>
          </a:xfrm>
          <a:prstGeom prst="rect">
            <a:avLst/>
          </a:prstGeom>
        </p:spPr>
      </p:pic>
    </p:spTree>
    <p:extLst>
      <p:ext uri="{BB962C8B-B14F-4D97-AF65-F5344CB8AC3E}">
        <p14:creationId xmlns:p14="http://schemas.microsoft.com/office/powerpoint/2010/main" val="371073122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8A65A14C-C6B7-41F1-ABA8-2B8DC9BF8594}"/>
              </a:ext>
            </a:extLst>
          </p:cNvPr>
          <p:cNvSpPr txBox="1"/>
          <p:nvPr/>
        </p:nvSpPr>
        <p:spPr>
          <a:xfrm>
            <a:off x="600533" y="1366358"/>
            <a:ext cx="4745908" cy="4035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marL="457200" indent="-457200">
              <a:buAutoNum type="arabicPeriod"/>
              <a:defRPr sz="2800">
                <a:solidFill>
                  <a:srgbClr val="253957"/>
                </a:solidFill>
                <a:latin typeface="+mn-lt"/>
                <a:ea typeface="+mn-ea"/>
                <a:cs typeface="+mn-cs"/>
                <a:sym typeface="Arial Narrow"/>
              </a:defRPr>
            </a:pPr>
            <a:r>
              <a:rPr lang="en-US" sz="2000" b="1" dirty="0">
                <a:sym typeface="Arial Narrow"/>
              </a:rPr>
              <a:t>It is difficult to identify areas of higher or lower development</a:t>
            </a:r>
            <a:r>
              <a:rPr lang="ru-RU" sz="2000" b="1" dirty="0">
                <a:sym typeface="Arial Narrow"/>
              </a:rPr>
              <a:t>.</a:t>
            </a:r>
          </a:p>
          <a:p>
            <a:pPr marL="457200" indent="-457200">
              <a:buAutoNum type="arabicPeriod"/>
              <a:defRPr sz="2800">
                <a:solidFill>
                  <a:srgbClr val="253957"/>
                </a:solidFill>
                <a:latin typeface="+mn-lt"/>
                <a:ea typeface="+mn-ea"/>
                <a:cs typeface="+mn-cs"/>
                <a:sym typeface="Arial Narrow"/>
              </a:defRPr>
            </a:pPr>
            <a:r>
              <a:rPr lang="en-US" sz="2000" b="1" dirty="0">
                <a:sym typeface="Arial Narrow"/>
              </a:rPr>
              <a:t>The contrast between suburbs and industrial facilities and urban development</a:t>
            </a:r>
            <a:r>
              <a:rPr lang="ru-RU" sz="2000" b="1" dirty="0">
                <a:sym typeface="Arial Narrow"/>
              </a:rPr>
              <a:t>. </a:t>
            </a:r>
          </a:p>
        </p:txBody>
      </p:sp>
      <p:pic>
        <p:nvPicPr>
          <p:cNvPr id="13" name="Изображение" descr="Изображение"/>
          <p:cNvPicPr>
            <a:picLocks noChangeAspect="1"/>
          </p:cNvPicPr>
          <p:nvPr/>
        </p:nvPicPr>
        <p:blipFill>
          <a:blip r:embed="rId2"/>
          <a:stretch>
            <a:fillRect/>
          </a:stretch>
        </p:blipFill>
        <p:spPr>
          <a:xfrm>
            <a:off x="10264750" y="27214"/>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2B3C7836-D4BB-4506-8E2B-EBCCDB947DEE}"/>
              </a:ext>
            </a:extLst>
          </p:cNvPr>
          <p:cNvSpPr txBox="1"/>
          <p:nvPr/>
        </p:nvSpPr>
        <p:spPr>
          <a:xfrm>
            <a:off x="600533" y="213372"/>
            <a:ext cx="8565623" cy="869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p>
            <a:pPr algn="l">
              <a:defRPr sz="7000" b="1" cap="all">
                <a:solidFill>
                  <a:srgbClr val="253957"/>
                </a:solidFill>
                <a:latin typeface="+mn-lt"/>
                <a:ea typeface="+mn-ea"/>
                <a:cs typeface="+mn-cs"/>
                <a:sym typeface="Arial Narrow"/>
              </a:defRPr>
            </a:pPr>
            <a:r>
              <a:rPr lang="en-US" sz="2800" b="1" cap="all" dirty="0">
                <a:solidFill>
                  <a:srgbClr val="253957"/>
                </a:solidFill>
                <a:sym typeface="Arial Narrow"/>
              </a:rPr>
              <a:t>The cores of the Kama agglomeration. Population density</a:t>
            </a:r>
            <a:endParaRPr lang="ru-RU" sz="3500" b="1" cap="all" dirty="0">
              <a:solidFill>
                <a:srgbClr val="253957"/>
              </a:solidFill>
              <a:sym typeface="Arial Narrow"/>
            </a:endParaRPr>
          </a:p>
        </p:txBody>
      </p:sp>
      <p:sp>
        <p:nvSpPr>
          <p:cNvPr id="2" name="TextBox 1">
            <a:extLst>
              <a:ext uri="{FF2B5EF4-FFF2-40B4-BE49-F238E27FC236}">
                <a16:creationId xmlns:a16="http://schemas.microsoft.com/office/drawing/2014/main" id="{CBA9E90A-82F0-9643-AA6E-C948A799A173}"/>
              </a:ext>
            </a:extLst>
          </p:cNvPr>
          <p:cNvSpPr txBox="1"/>
          <p:nvPr/>
        </p:nvSpPr>
        <p:spPr>
          <a:xfrm>
            <a:off x="5657770" y="5401374"/>
            <a:ext cx="5662895" cy="1067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821531"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accent1">
                    <a:lumMod val="50000"/>
                  </a:schemeClr>
                </a:solidFill>
                <a:effectLst/>
                <a:uFillTx/>
                <a:ea typeface="+mj-ea"/>
                <a:cs typeface="+mj-cs"/>
                <a:sym typeface="Helvetica Light"/>
              </a:rPr>
              <a:t>Fig. 2. Population density in Nizhnekamsk and Yelabuga, people / km². Compiled by the author using GHS-POP open grid data (Schiavina et al., 2023).</a:t>
            </a:r>
            <a:endParaRPr kumimoji="0" lang="ru-RU" sz="2000" b="1" i="0" u="none" strike="noStrike" cap="none" spc="0" normalizeH="0" baseline="0" dirty="0">
              <a:ln>
                <a:noFill/>
              </a:ln>
              <a:solidFill>
                <a:schemeClr val="accent1">
                  <a:lumMod val="50000"/>
                </a:schemeClr>
              </a:solidFill>
              <a:effectLst/>
              <a:uFillTx/>
              <a:ea typeface="+mj-ea"/>
              <a:cs typeface="+mj-cs"/>
              <a:sym typeface="Helvetica Light"/>
            </a:endParaRPr>
          </a:p>
        </p:txBody>
      </p:sp>
      <p:pic>
        <p:nvPicPr>
          <p:cNvPr id="7" name="Рисунок 6">
            <a:extLst>
              <a:ext uri="{FF2B5EF4-FFF2-40B4-BE49-F238E27FC236}">
                <a16:creationId xmlns:a16="http://schemas.microsoft.com/office/drawing/2014/main" id="{E1B117CD-4805-DBC1-1F68-5BFC531E77D2}"/>
              </a:ext>
            </a:extLst>
          </p:cNvPr>
          <p:cNvPicPr>
            <a:picLocks noChangeAspect="1"/>
          </p:cNvPicPr>
          <p:nvPr/>
        </p:nvPicPr>
        <p:blipFill>
          <a:blip r:embed="rId3"/>
          <a:stretch>
            <a:fillRect/>
          </a:stretch>
        </p:blipFill>
        <p:spPr>
          <a:xfrm>
            <a:off x="5657770" y="1366358"/>
            <a:ext cx="5695950" cy="4035016"/>
          </a:xfrm>
          <a:prstGeom prst="rect">
            <a:avLst/>
          </a:prstGeom>
        </p:spPr>
      </p:pic>
    </p:spTree>
    <p:extLst>
      <p:ext uri="{BB962C8B-B14F-4D97-AF65-F5344CB8AC3E}">
        <p14:creationId xmlns:p14="http://schemas.microsoft.com/office/powerpoint/2010/main" val="129332402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8A65A14C-C6B7-41F1-ABA8-2B8DC9BF8594}"/>
              </a:ext>
            </a:extLst>
          </p:cNvPr>
          <p:cNvSpPr txBox="1"/>
          <p:nvPr/>
        </p:nvSpPr>
        <p:spPr>
          <a:xfrm>
            <a:off x="600533" y="1414801"/>
            <a:ext cx="4633940" cy="40230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marL="457200" indent="-457200">
              <a:buAutoNum type="arabicPeriod"/>
              <a:defRPr sz="2800">
                <a:solidFill>
                  <a:srgbClr val="253957"/>
                </a:solidFill>
                <a:latin typeface="+mn-lt"/>
                <a:ea typeface="+mn-ea"/>
                <a:cs typeface="+mn-cs"/>
                <a:sym typeface="Arial Narrow"/>
              </a:defRPr>
            </a:pPr>
            <a:r>
              <a:rPr lang="en-US" sz="2000" b="1" dirty="0">
                <a:sym typeface="Arial Narrow"/>
              </a:rPr>
              <a:t>A large number of "emissions" from petrochemical and automotive enterprises.</a:t>
            </a:r>
          </a:p>
          <a:p>
            <a:pPr marL="457200" indent="-457200">
              <a:buAutoNum type="arabicPeriod"/>
              <a:defRPr sz="2800">
                <a:solidFill>
                  <a:srgbClr val="253957"/>
                </a:solidFill>
                <a:latin typeface="+mn-lt"/>
                <a:ea typeface="+mn-ea"/>
                <a:cs typeface="+mn-cs"/>
                <a:sym typeface="Arial Narrow"/>
              </a:defRPr>
            </a:pPr>
            <a:r>
              <a:rPr lang="en-US" sz="2000" b="1" dirty="0">
                <a:sym typeface="Arial Narrow"/>
              </a:rPr>
              <a:t>Two clusters (the Central residential area in Naberezhnye Chelny and the industrial zone of the PJSC Nizhnekamskneftekhim plant) were identified as centers.</a:t>
            </a:r>
          </a:p>
        </p:txBody>
      </p:sp>
      <p:pic>
        <p:nvPicPr>
          <p:cNvPr id="13" name="Изображение" descr="Изображение"/>
          <p:cNvPicPr>
            <a:picLocks noChangeAspect="1"/>
          </p:cNvPicPr>
          <p:nvPr/>
        </p:nvPicPr>
        <p:blipFill>
          <a:blip r:embed="rId2"/>
          <a:stretch>
            <a:fillRect/>
          </a:stretch>
        </p:blipFill>
        <p:spPr>
          <a:xfrm>
            <a:off x="10264750" y="27214"/>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2B3C7836-D4BB-4506-8E2B-EBCCDB947DEE}"/>
              </a:ext>
            </a:extLst>
          </p:cNvPr>
          <p:cNvSpPr txBox="1"/>
          <p:nvPr/>
        </p:nvSpPr>
        <p:spPr>
          <a:xfrm>
            <a:off x="600533" y="261674"/>
            <a:ext cx="9279414" cy="845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p>
            <a:pPr algn="l">
              <a:defRPr sz="7000" b="1" cap="all">
                <a:solidFill>
                  <a:srgbClr val="253957"/>
                </a:solidFill>
                <a:latin typeface="+mn-lt"/>
                <a:ea typeface="+mn-ea"/>
                <a:cs typeface="+mn-cs"/>
                <a:sym typeface="Arial Narrow"/>
              </a:defRPr>
            </a:pPr>
            <a:r>
              <a:rPr lang="en-US" sz="2800" b="1" cap="all" dirty="0">
                <a:solidFill>
                  <a:srgbClr val="253957"/>
                </a:solidFill>
                <a:sym typeface="Arial Narrow"/>
              </a:rPr>
              <a:t>The core of the Kama agglomeration. Intensity of night radiation</a:t>
            </a:r>
            <a:endParaRPr lang="ru-RU" sz="2800" b="1" cap="all" dirty="0">
              <a:solidFill>
                <a:srgbClr val="253957"/>
              </a:solidFill>
              <a:sym typeface="Arial Narrow"/>
            </a:endParaRPr>
          </a:p>
        </p:txBody>
      </p:sp>
      <p:sp>
        <p:nvSpPr>
          <p:cNvPr id="2" name="TextBox 1">
            <a:extLst>
              <a:ext uri="{FF2B5EF4-FFF2-40B4-BE49-F238E27FC236}">
                <a16:creationId xmlns:a16="http://schemas.microsoft.com/office/drawing/2014/main" id="{2DEEFC17-6BCD-E0CB-AB3E-8CBB6FDFC662}"/>
              </a:ext>
            </a:extLst>
          </p:cNvPr>
          <p:cNvSpPr txBox="1"/>
          <p:nvPr/>
        </p:nvSpPr>
        <p:spPr>
          <a:xfrm>
            <a:off x="5486400" y="5406328"/>
            <a:ext cx="5999584" cy="13753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821531"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accent1">
                    <a:lumMod val="50000"/>
                  </a:schemeClr>
                </a:solidFill>
                <a:effectLst/>
                <a:uFillTx/>
                <a:ea typeface="+mj-ea"/>
                <a:cs typeface="+mj-cs"/>
                <a:sym typeface="Helvetica Light"/>
              </a:rPr>
              <a:t>Fig. 3. The average annual intensity of night radiation in the visible and near infrared spectrum in 2023, nWt·cmˉ²·cpˉ¹. Compiled by the author according to NASA's Black Marble (Román et al., 2018).</a:t>
            </a:r>
            <a:endParaRPr kumimoji="0" lang="ru-RU" sz="2000" b="1" i="0" u="none" strike="noStrike" cap="none" spc="0" normalizeH="0" baseline="0" dirty="0">
              <a:ln>
                <a:noFill/>
              </a:ln>
              <a:solidFill>
                <a:schemeClr val="accent1">
                  <a:lumMod val="50000"/>
                </a:schemeClr>
              </a:solidFill>
              <a:effectLst/>
              <a:uFillTx/>
              <a:ea typeface="+mj-ea"/>
              <a:cs typeface="+mj-cs"/>
              <a:sym typeface="Helvetica Light"/>
            </a:endParaRPr>
          </a:p>
        </p:txBody>
      </p:sp>
      <p:pic>
        <p:nvPicPr>
          <p:cNvPr id="4" name="Рисунок 3">
            <a:extLst>
              <a:ext uri="{FF2B5EF4-FFF2-40B4-BE49-F238E27FC236}">
                <a16:creationId xmlns:a16="http://schemas.microsoft.com/office/drawing/2014/main" id="{50A1B204-46F8-40C9-6804-D0CEE77E8F59}"/>
              </a:ext>
            </a:extLst>
          </p:cNvPr>
          <p:cNvPicPr>
            <a:picLocks noChangeAspect="1"/>
          </p:cNvPicPr>
          <p:nvPr/>
        </p:nvPicPr>
        <p:blipFill>
          <a:blip r:embed="rId3"/>
          <a:stretch>
            <a:fillRect/>
          </a:stretch>
        </p:blipFill>
        <p:spPr>
          <a:xfrm>
            <a:off x="5486400" y="1390651"/>
            <a:ext cx="5999584" cy="4023056"/>
          </a:xfrm>
          <a:prstGeom prst="rect">
            <a:avLst/>
          </a:prstGeom>
        </p:spPr>
      </p:pic>
    </p:spTree>
    <p:extLst>
      <p:ext uri="{BB962C8B-B14F-4D97-AF65-F5344CB8AC3E}">
        <p14:creationId xmlns:p14="http://schemas.microsoft.com/office/powerpoint/2010/main" val="10522300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8A65A14C-C6B7-41F1-ABA8-2B8DC9BF8594}"/>
              </a:ext>
            </a:extLst>
          </p:cNvPr>
          <p:cNvSpPr txBox="1"/>
          <p:nvPr/>
        </p:nvSpPr>
        <p:spPr>
          <a:xfrm>
            <a:off x="600533" y="1320768"/>
            <a:ext cx="4624610" cy="40671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marL="457200" indent="-457200">
              <a:buAutoNum type="arabicPeriod"/>
              <a:defRPr sz="2800">
                <a:solidFill>
                  <a:srgbClr val="253957"/>
                </a:solidFill>
                <a:latin typeface="+mn-lt"/>
                <a:ea typeface="+mn-ea"/>
                <a:cs typeface="+mn-cs"/>
                <a:sym typeface="Arial Narrow"/>
              </a:defRPr>
            </a:pPr>
            <a:r>
              <a:rPr lang="en-US" sz="2000" b="1" dirty="0">
                <a:sym typeface="Arial Narrow"/>
              </a:rPr>
              <a:t>The availability time between the two main cores of the agglomeration is 30 minutes.</a:t>
            </a:r>
          </a:p>
          <a:p>
            <a:pPr marL="457200" indent="-457200">
              <a:buAutoNum type="arabicPeriod"/>
              <a:defRPr sz="2800">
                <a:solidFill>
                  <a:srgbClr val="253957"/>
                </a:solidFill>
                <a:latin typeface="+mn-lt"/>
                <a:ea typeface="+mn-ea"/>
                <a:cs typeface="+mn-cs"/>
                <a:sym typeface="Arial Narrow"/>
              </a:defRPr>
            </a:pPr>
            <a:r>
              <a:rPr lang="en-US" sz="2000" b="1" dirty="0">
                <a:sym typeface="Arial Narrow"/>
              </a:rPr>
              <a:t>Most of the subcenters of the Kama agglomeration (Yelabuga, Zainsk, Mendeleevsk, Menzelinsk) are located in the hourly accessibility zone.</a:t>
            </a:r>
            <a:endParaRPr lang="ru-RU" sz="2000" b="1" dirty="0">
              <a:sym typeface="Arial Narrow"/>
            </a:endParaRPr>
          </a:p>
        </p:txBody>
      </p:sp>
      <p:pic>
        <p:nvPicPr>
          <p:cNvPr id="13" name="Изображение" descr="Изображение"/>
          <p:cNvPicPr>
            <a:picLocks noChangeAspect="1"/>
          </p:cNvPicPr>
          <p:nvPr/>
        </p:nvPicPr>
        <p:blipFill>
          <a:blip r:embed="rId2"/>
          <a:stretch>
            <a:fillRect/>
          </a:stretch>
        </p:blipFill>
        <p:spPr>
          <a:xfrm>
            <a:off x="10264750" y="27214"/>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2B3C7836-D4BB-4506-8E2B-EBCCDB947DEE}"/>
              </a:ext>
            </a:extLst>
          </p:cNvPr>
          <p:cNvSpPr txBox="1"/>
          <p:nvPr/>
        </p:nvSpPr>
        <p:spPr>
          <a:xfrm>
            <a:off x="600533" y="213369"/>
            <a:ext cx="9209435" cy="86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p>
            <a:pPr algn="l">
              <a:defRPr sz="7000" b="1" cap="all">
                <a:solidFill>
                  <a:srgbClr val="253957"/>
                </a:solidFill>
                <a:latin typeface="+mn-lt"/>
                <a:ea typeface="+mn-ea"/>
                <a:cs typeface="+mn-cs"/>
                <a:sym typeface="Arial Narrow"/>
              </a:defRPr>
            </a:pPr>
            <a:r>
              <a:rPr lang="en-US" sz="2800" b="1" cap="all" dirty="0">
                <a:solidFill>
                  <a:srgbClr val="253957"/>
                </a:solidFill>
                <a:sym typeface="Arial Narrow"/>
              </a:rPr>
              <a:t>Agglomeration boundaries: criteria for transport accessibility</a:t>
            </a:r>
            <a:endParaRPr lang="ru-RU" sz="2800" b="1" cap="all" dirty="0">
              <a:solidFill>
                <a:srgbClr val="253957"/>
              </a:solidFill>
              <a:sym typeface="Arial Narrow"/>
            </a:endParaRPr>
          </a:p>
        </p:txBody>
      </p:sp>
      <p:sp>
        <p:nvSpPr>
          <p:cNvPr id="4" name="TextBox 3">
            <a:extLst>
              <a:ext uri="{FF2B5EF4-FFF2-40B4-BE49-F238E27FC236}">
                <a16:creationId xmlns:a16="http://schemas.microsoft.com/office/drawing/2014/main" id="{E6CE2C10-B17F-E273-67C8-CB32A75F476F}"/>
              </a:ext>
            </a:extLst>
          </p:cNvPr>
          <p:cNvSpPr txBox="1"/>
          <p:nvPr/>
        </p:nvSpPr>
        <p:spPr>
          <a:xfrm>
            <a:off x="5467739" y="5537232"/>
            <a:ext cx="570099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821531"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accent1">
                    <a:lumMod val="50000"/>
                  </a:schemeClr>
                </a:solidFill>
                <a:effectLst/>
                <a:uFillTx/>
                <a:ea typeface="+mj-ea"/>
                <a:cs typeface="+mj-cs"/>
                <a:sym typeface="Helvetica Light"/>
              </a:rPr>
              <a:t>Fig. 4. Transport accessibility of the centers of the Kama agglomeration, min.</a:t>
            </a:r>
            <a:endParaRPr kumimoji="0" lang="ru-RU" sz="2000" b="1" i="0" u="none" strike="noStrike" cap="none" spc="0" normalizeH="0" baseline="0" dirty="0">
              <a:ln>
                <a:noFill/>
              </a:ln>
              <a:solidFill>
                <a:schemeClr val="accent1">
                  <a:lumMod val="50000"/>
                </a:schemeClr>
              </a:solidFill>
              <a:effectLst/>
              <a:uFillTx/>
              <a:ea typeface="+mj-ea"/>
              <a:cs typeface="+mj-cs"/>
              <a:sym typeface="Helvetica Light"/>
            </a:endParaRPr>
          </a:p>
        </p:txBody>
      </p:sp>
      <p:pic>
        <p:nvPicPr>
          <p:cNvPr id="6" name="Рисунок 5">
            <a:extLst>
              <a:ext uri="{FF2B5EF4-FFF2-40B4-BE49-F238E27FC236}">
                <a16:creationId xmlns:a16="http://schemas.microsoft.com/office/drawing/2014/main" id="{19CD159E-005E-EA9D-5E51-161A73497708}"/>
              </a:ext>
            </a:extLst>
          </p:cNvPr>
          <p:cNvPicPr>
            <a:picLocks noChangeAspect="1"/>
          </p:cNvPicPr>
          <p:nvPr/>
        </p:nvPicPr>
        <p:blipFill>
          <a:blip r:embed="rId3"/>
          <a:stretch>
            <a:fillRect/>
          </a:stretch>
        </p:blipFill>
        <p:spPr>
          <a:xfrm>
            <a:off x="5467739" y="1320768"/>
            <a:ext cx="6027575" cy="4067173"/>
          </a:xfrm>
          <a:prstGeom prst="rect">
            <a:avLst/>
          </a:prstGeom>
        </p:spPr>
      </p:pic>
    </p:spTree>
    <p:extLst>
      <p:ext uri="{BB962C8B-B14F-4D97-AF65-F5344CB8AC3E}">
        <p14:creationId xmlns:p14="http://schemas.microsoft.com/office/powerpoint/2010/main" val="52055924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600533" y="1107281"/>
            <a:ext cx="10753187" cy="1"/>
          </a:xfrm>
          <a:prstGeom prst="line">
            <a:avLst/>
          </a:prstGeom>
          <a:ln w="12700">
            <a:solidFill>
              <a:srgbClr val="253957"/>
            </a:solidFill>
            <a:miter lim="400000"/>
          </a:ln>
        </p:spPr>
        <p:txBody>
          <a:bodyPr lIns="35719" tIns="35719" rIns="35719" bIns="35719" anchor="ctr"/>
          <a:lstStyle/>
          <a:p>
            <a:pPr>
              <a:defRPr sz="3200"/>
            </a:pPr>
            <a:endParaRPr sz="1600"/>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8A65A14C-C6B7-41F1-ABA8-2B8DC9BF8594}"/>
              </a:ext>
            </a:extLst>
          </p:cNvPr>
          <p:cNvSpPr txBox="1"/>
          <p:nvPr/>
        </p:nvSpPr>
        <p:spPr>
          <a:xfrm>
            <a:off x="615700" y="1428482"/>
            <a:ext cx="4609443" cy="3809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marL="457200" indent="-457200">
              <a:buAutoNum type="arabicPeriod"/>
              <a:defRPr sz="2800">
                <a:solidFill>
                  <a:srgbClr val="253957"/>
                </a:solidFill>
                <a:latin typeface="+mn-lt"/>
                <a:ea typeface="+mn-ea"/>
                <a:cs typeface="+mn-cs"/>
                <a:sym typeface="Arial Narrow"/>
              </a:defRPr>
            </a:pPr>
            <a:r>
              <a:rPr lang="en-US" sz="2000" b="1" dirty="0">
                <a:sym typeface="Arial Narrow"/>
              </a:rPr>
              <a:t>The lowest (negative) indicators are typical for the cities of Naberezhnye Chelny, Nizhnekamsk, Yelabuga</a:t>
            </a:r>
            <a:r>
              <a:rPr lang="ru-RU" sz="2000" b="1" dirty="0">
                <a:sym typeface="Arial Narrow"/>
              </a:rPr>
              <a:t>.</a:t>
            </a:r>
          </a:p>
          <a:p>
            <a:pPr marL="457200" indent="-457200">
              <a:buAutoNum type="arabicPeriod"/>
              <a:defRPr sz="2800">
                <a:solidFill>
                  <a:srgbClr val="253957"/>
                </a:solidFill>
                <a:latin typeface="+mn-lt"/>
                <a:ea typeface="+mn-ea"/>
                <a:cs typeface="+mn-cs"/>
                <a:sym typeface="Arial Narrow"/>
              </a:defRPr>
            </a:pPr>
            <a:r>
              <a:rPr lang="en-US" sz="2000" b="1" dirty="0">
                <a:sym typeface="Arial Narrow"/>
              </a:rPr>
              <a:t>The majority of districts and some subcenters of the agglomeration (Zainsk, Mamadysh, Menzelinsk, Mendeleevsk) are characterized by positive values of the indicator</a:t>
            </a:r>
            <a:r>
              <a:rPr lang="ru-RU" sz="2000" b="1" dirty="0">
                <a:sym typeface="Arial Narrow"/>
              </a:rPr>
              <a:t>. </a:t>
            </a:r>
          </a:p>
        </p:txBody>
      </p:sp>
      <p:pic>
        <p:nvPicPr>
          <p:cNvPr id="13" name="Изображение" descr="Изображение"/>
          <p:cNvPicPr>
            <a:picLocks noChangeAspect="1"/>
          </p:cNvPicPr>
          <p:nvPr/>
        </p:nvPicPr>
        <p:blipFill>
          <a:blip r:embed="rId2"/>
          <a:stretch>
            <a:fillRect/>
          </a:stretch>
        </p:blipFill>
        <p:spPr>
          <a:xfrm>
            <a:off x="10264750" y="27214"/>
            <a:ext cx="1055915" cy="1055915"/>
          </a:xfrm>
          <a:prstGeom prst="rect">
            <a:avLst/>
          </a:prstGeom>
          <a:ln w="12700">
            <a:miter lim="400000"/>
          </a:ln>
        </p:spPr>
      </p:pic>
      <p:sp>
        <p:nvSpPr>
          <p:cNvPr id="14" name="Очень крутой заголовок…">
            <a:extLst>
              <a:ext uri="{FF2B5EF4-FFF2-40B4-BE49-F238E27FC236}">
                <a16:creationId xmlns:a16="http://schemas.microsoft.com/office/drawing/2014/main" id="{2B3C7836-D4BB-4506-8E2B-EBCCDB947DEE}"/>
              </a:ext>
            </a:extLst>
          </p:cNvPr>
          <p:cNvSpPr txBox="1"/>
          <p:nvPr/>
        </p:nvSpPr>
        <p:spPr>
          <a:xfrm>
            <a:off x="615700" y="186615"/>
            <a:ext cx="9279414" cy="8689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p>
            <a:pPr algn="l">
              <a:defRPr sz="7000" b="1" cap="all">
                <a:solidFill>
                  <a:srgbClr val="253957"/>
                </a:solidFill>
                <a:latin typeface="+mn-lt"/>
                <a:ea typeface="+mn-ea"/>
                <a:cs typeface="+mn-cs"/>
                <a:sym typeface="Arial Narrow"/>
              </a:defRPr>
            </a:pPr>
            <a:r>
              <a:rPr lang="en-US" sz="2800" b="1" cap="all" dirty="0">
                <a:solidFill>
                  <a:srgbClr val="253957"/>
                </a:solidFill>
                <a:sym typeface="Arial Narrow"/>
              </a:rPr>
              <a:t>Agglomeration boundaries: the criterion of pendulum labor migration</a:t>
            </a:r>
            <a:endParaRPr lang="ru-RU" sz="2800" b="1" cap="all" dirty="0">
              <a:solidFill>
                <a:srgbClr val="253957"/>
              </a:solidFill>
              <a:sym typeface="Arial Narrow"/>
            </a:endParaRPr>
          </a:p>
        </p:txBody>
      </p:sp>
      <p:sp>
        <p:nvSpPr>
          <p:cNvPr id="3" name="TextBox 2">
            <a:extLst>
              <a:ext uri="{FF2B5EF4-FFF2-40B4-BE49-F238E27FC236}">
                <a16:creationId xmlns:a16="http://schemas.microsoft.com/office/drawing/2014/main" id="{8EB92314-CD98-AF1F-CD12-3092B0C3421E}"/>
              </a:ext>
            </a:extLst>
          </p:cNvPr>
          <p:cNvSpPr txBox="1"/>
          <p:nvPr/>
        </p:nvSpPr>
        <p:spPr>
          <a:xfrm>
            <a:off x="5682342" y="5429517"/>
            <a:ext cx="5671377"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821531" rtl="0" fontAlgn="auto" latinLnBrk="0" hangingPunct="0">
              <a:lnSpc>
                <a:spcPct val="100000"/>
              </a:lnSpc>
              <a:spcBef>
                <a:spcPts val="0"/>
              </a:spcBef>
              <a:spcAft>
                <a:spcPts val="0"/>
              </a:spcAft>
              <a:buClrTx/>
              <a:buSzTx/>
              <a:buFontTx/>
              <a:buNone/>
              <a:tabLst/>
            </a:pPr>
            <a:r>
              <a:rPr kumimoji="0" lang="en-US" sz="2000" b="1" i="0" u="none" strike="noStrike" cap="none" spc="0" normalizeH="0" baseline="0">
                <a:ln>
                  <a:noFill/>
                </a:ln>
                <a:solidFill>
                  <a:schemeClr val="accent1">
                    <a:lumMod val="50000"/>
                  </a:schemeClr>
                </a:solidFill>
                <a:effectLst/>
                <a:uFillTx/>
                <a:ea typeface="+mj-ea"/>
                <a:cs typeface="+mj-cs"/>
                <a:sym typeface="Helvetica Light"/>
              </a:rPr>
              <a:t>Fig. 5. Assessment of the pendulum labor migration of the Kama agglomeration, people.</a:t>
            </a:r>
            <a:endParaRPr kumimoji="0" lang="ru-RU" sz="2000" b="1" i="0" u="none" strike="noStrike" cap="none" spc="0" normalizeH="0" baseline="0" dirty="0">
              <a:ln>
                <a:noFill/>
              </a:ln>
              <a:solidFill>
                <a:schemeClr val="accent1">
                  <a:lumMod val="50000"/>
                </a:schemeClr>
              </a:solidFill>
              <a:effectLst/>
              <a:uFillTx/>
              <a:ea typeface="+mj-ea"/>
              <a:cs typeface="+mj-cs"/>
              <a:sym typeface="Helvetica Light"/>
            </a:endParaRPr>
          </a:p>
        </p:txBody>
      </p:sp>
      <p:pic>
        <p:nvPicPr>
          <p:cNvPr id="5" name="Рисунок 4">
            <a:extLst>
              <a:ext uri="{FF2B5EF4-FFF2-40B4-BE49-F238E27FC236}">
                <a16:creationId xmlns:a16="http://schemas.microsoft.com/office/drawing/2014/main" id="{B7766628-2F16-C764-CE11-46EE22BE1C44}"/>
              </a:ext>
            </a:extLst>
          </p:cNvPr>
          <p:cNvPicPr>
            <a:picLocks noChangeAspect="1"/>
          </p:cNvPicPr>
          <p:nvPr/>
        </p:nvPicPr>
        <p:blipFill>
          <a:blip r:embed="rId3"/>
          <a:stretch>
            <a:fillRect/>
          </a:stretch>
        </p:blipFill>
        <p:spPr>
          <a:xfrm>
            <a:off x="5682341" y="1428482"/>
            <a:ext cx="5671377" cy="3949308"/>
          </a:xfrm>
          <a:prstGeom prst="rect">
            <a:avLst/>
          </a:prstGeom>
        </p:spPr>
      </p:pic>
    </p:spTree>
    <p:extLst>
      <p:ext uri="{BB962C8B-B14F-4D97-AF65-F5344CB8AC3E}">
        <p14:creationId xmlns:p14="http://schemas.microsoft.com/office/powerpoint/2010/main" val="3731917636"/>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11284</TotalTime>
  <Words>734</Words>
  <Application>Microsoft Office PowerPoint</Application>
  <PresentationFormat>Широкоэкранный</PresentationFormat>
  <Paragraphs>60</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 Narrow</vt:lpstr>
      <vt:lpstr>Calibri</vt:lpstr>
      <vt:lpstr>Helvetica</vt:lpstr>
      <vt:lpstr>Helvetica Light</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Факультет 4G – вшэ</dc:title>
  <dc:creator>ААМ</dc:creator>
  <cp:lastModifiedBy>Сарапулова Екатерина Евгеньевна</cp:lastModifiedBy>
  <cp:revision>2493</cp:revision>
  <dcterms:created xsi:type="dcterms:W3CDTF">2018-10-12T18:23:58Z</dcterms:created>
  <dcterms:modified xsi:type="dcterms:W3CDTF">2024-05-22T10:45:07Z</dcterms:modified>
</cp:coreProperties>
</file>