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96" r:id="rId3"/>
    <p:sldId id="291" r:id="rId4"/>
    <p:sldId id="292" r:id="rId5"/>
    <p:sldId id="297" r:id="rId6"/>
    <p:sldId id="286" r:id="rId7"/>
    <p:sldId id="293" r:id="rId8"/>
    <p:sldId id="294" r:id="rId9"/>
    <p:sldId id="295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тьков Юрий Юрьевич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1A0D7"/>
    <a:srgbClr val="029C63"/>
    <a:srgbClr val="96628C"/>
    <a:srgbClr val="E61F3D"/>
    <a:srgbClr val="CD5A5A"/>
    <a:srgbClr val="FFD746"/>
    <a:srgbClr val="0E2D69"/>
    <a:srgbClr val="D9D9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3"/>
    <p:restoredTop sz="94722"/>
  </p:normalViewPr>
  <p:slideViewPr>
    <p:cSldViewPr snapToGrid="0" snapToObjects="1">
      <p:cViewPr varScale="1">
        <p:scale>
          <a:sx n="53" d="100"/>
          <a:sy n="53" d="100"/>
        </p:scale>
        <p:origin x="-854" y="-58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2"/>
        <p:guide pos="5586"/>
        <p:guide pos="7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8EE2F3-13A6-444A-BAB0-5252EBAD30B1}" type="datetimeFigureOut">
              <a:rPr lang="x-none"/>
              <a:pPr>
                <a:defRPr/>
              </a:pPr>
              <a:t>20.05.2023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49759A-F18B-47F6-BFEC-7C5021D364F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9620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48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896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0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8642350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179175" y="985838"/>
            <a:ext cx="0" cy="839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6">
            <a:extLst>
              <a:ext uri="{FF2B5EF4-FFF2-40B4-BE49-F238E27FC236}"/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4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6588A2-796B-4414-B12F-D18731F38EBE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3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x-none" noProof="0"/>
          </a:p>
        </p:txBody>
      </p:sp>
      <p:sp>
        <p:nvSpPr>
          <p:cNvPr id="32" name="Заголовок 3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6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4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8356D0-A77C-432C-AA11-1A4F76CE3467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2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Заголовок 3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E2C5F2-EDE8-4017-9E56-E2890A4F5558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6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Диаграмма 7">
            <a:extLst>
              <a:ext uri="{FF2B5EF4-FFF2-40B4-BE49-F238E27FC236}"/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3" name="Текст 2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35AC0B7-1E02-4067-B09C-EE571DEBE392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21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3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5F57CD-58DF-48EE-8BA6-540B5235FCF3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8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аблица 18">
            <a:extLst>
              <a:ext uri="{FF2B5EF4-FFF2-40B4-BE49-F238E27FC236}"/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5EEE49-6159-4044-860B-E4A0E4C3CE8A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6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аблица 18">
            <a:extLst>
              <a:ext uri="{FF2B5EF4-FFF2-40B4-BE49-F238E27FC236}"/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1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7525" y="465138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29882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91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0277475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0410825" y="531813"/>
            <a:ext cx="6715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5C8361-3270-492D-8EAE-873367C79703}" type="slidenum">
              <a:rPr lang="ru-RU" sz="2000">
                <a:solidFill>
                  <a:srgbClr val="102D69"/>
                </a:solidFill>
                <a:latin typeface="HSE Sans" panose="02000000000000000000" pitchFamily="2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  <a:cs typeface="+mn-cs"/>
            </a:endParaRPr>
          </a:p>
        </p:txBody>
      </p:sp>
      <p:cxnSp>
        <p:nvCxnSpPr>
          <p:cNvPr id="12" name="Straight Connector 5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1644313" y="465138"/>
            <a:ext cx="0" cy="585787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5">
            <a:extLst>
              <a:ext uri="{FF2B5EF4-FFF2-40B4-BE49-F238E27FC236}"/>
            </a:extLst>
          </p:cNvPr>
          <p:cNvSpPr/>
          <p:nvPr userDrawn="1"/>
        </p:nvSpPr>
        <p:spPr>
          <a:xfrm>
            <a:off x="5392738" y="1447800"/>
            <a:ext cx="831850" cy="830263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7" name="Oval 20">
            <a:extLst>
              <a:ext uri="{FF2B5EF4-FFF2-40B4-BE49-F238E27FC236}"/>
            </a:extLst>
          </p:cNvPr>
          <p:cNvSpPr/>
          <p:nvPr userDrawn="1"/>
        </p:nvSpPr>
        <p:spPr>
          <a:xfrm>
            <a:off x="6743700" y="1447800"/>
            <a:ext cx="830263" cy="830263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8" name="Oval 22">
            <a:extLst>
              <a:ext uri="{FF2B5EF4-FFF2-40B4-BE49-F238E27FC236}"/>
            </a:extLst>
          </p:cNvPr>
          <p:cNvSpPr/>
          <p:nvPr userDrawn="1"/>
        </p:nvSpPr>
        <p:spPr>
          <a:xfrm>
            <a:off x="8093075" y="1447800"/>
            <a:ext cx="830263" cy="830263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1" name="Oval 23">
            <a:extLst>
              <a:ext uri="{FF2B5EF4-FFF2-40B4-BE49-F238E27FC236}"/>
            </a:extLst>
          </p:cNvPr>
          <p:cNvSpPr/>
          <p:nvPr userDrawn="1"/>
        </p:nvSpPr>
        <p:spPr>
          <a:xfrm>
            <a:off x="9442450" y="1447800"/>
            <a:ext cx="831850" cy="830263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2" name="Oval 26">
            <a:extLst>
              <a:ext uri="{FF2B5EF4-FFF2-40B4-BE49-F238E27FC236}"/>
            </a:extLst>
          </p:cNvPr>
          <p:cNvSpPr/>
          <p:nvPr userDrawn="1"/>
        </p:nvSpPr>
        <p:spPr>
          <a:xfrm>
            <a:off x="10793413" y="1447800"/>
            <a:ext cx="830262" cy="830263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3" name="Oval 29">
            <a:extLst>
              <a:ext uri="{FF2B5EF4-FFF2-40B4-BE49-F238E27FC236}"/>
            </a:extLst>
          </p:cNvPr>
          <p:cNvSpPr/>
          <p:nvPr userDrawn="1"/>
        </p:nvSpPr>
        <p:spPr>
          <a:xfrm>
            <a:off x="5392738" y="2708275"/>
            <a:ext cx="831850" cy="831850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4" name="Oval 33">
            <a:extLst>
              <a:ext uri="{FF2B5EF4-FFF2-40B4-BE49-F238E27FC236}"/>
            </a:extLst>
          </p:cNvPr>
          <p:cNvSpPr/>
          <p:nvPr userDrawn="1"/>
        </p:nvSpPr>
        <p:spPr>
          <a:xfrm>
            <a:off x="6743700" y="2708275"/>
            <a:ext cx="830263" cy="831850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5" name="Oval 34">
            <a:extLst>
              <a:ext uri="{FF2B5EF4-FFF2-40B4-BE49-F238E27FC236}"/>
            </a:extLst>
          </p:cNvPr>
          <p:cNvSpPr/>
          <p:nvPr userDrawn="1"/>
        </p:nvSpPr>
        <p:spPr>
          <a:xfrm>
            <a:off x="8093075" y="2708275"/>
            <a:ext cx="830263" cy="831850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6" name="Oval 35">
            <a:extLst>
              <a:ext uri="{FF2B5EF4-FFF2-40B4-BE49-F238E27FC236}"/>
            </a:extLst>
          </p:cNvPr>
          <p:cNvSpPr/>
          <p:nvPr userDrawn="1"/>
        </p:nvSpPr>
        <p:spPr>
          <a:xfrm>
            <a:off x="9442450" y="2708275"/>
            <a:ext cx="831850" cy="831850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7" name="Oval 36">
            <a:extLst>
              <a:ext uri="{FF2B5EF4-FFF2-40B4-BE49-F238E27FC236}"/>
            </a:extLst>
          </p:cNvPr>
          <p:cNvSpPr/>
          <p:nvPr userDrawn="1"/>
        </p:nvSpPr>
        <p:spPr>
          <a:xfrm>
            <a:off x="10793413" y="2708275"/>
            <a:ext cx="830262" cy="831850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8" name="Oval 37">
            <a:extLst>
              <a:ext uri="{FF2B5EF4-FFF2-40B4-BE49-F238E27FC236}"/>
            </a:extLst>
          </p:cNvPr>
          <p:cNvSpPr/>
          <p:nvPr userDrawn="1"/>
        </p:nvSpPr>
        <p:spPr>
          <a:xfrm>
            <a:off x="5392738" y="3970338"/>
            <a:ext cx="831850" cy="830262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9" name="Oval 38">
            <a:extLst>
              <a:ext uri="{FF2B5EF4-FFF2-40B4-BE49-F238E27FC236}"/>
            </a:extLst>
          </p:cNvPr>
          <p:cNvSpPr/>
          <p:nvPr userDrawn="1"/>
        </p:nvSpPr>
        <p:spPr>
          <a:xfrm>
            <a:off x="6743700" y="3970338"/>
            <a:ext cx="830263" cy="830262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0" name="Oval 39">
            <a:extLst>
              <a:ext uri="{FF2B5EF4-FFF2-40B4-BE49-F238E27FC236}"/>
            </a:extLst>
          </p:cNvPr>
          <p:cNvSpPr/>
          <p:nvPr userDrawn="1"/>
        </p:nvSpPr>
        <p:spPr>
          <a:xfrm>
            <a:off x="8093075" y="3970338"/>
            <a:ext cx="830263" cy="830262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1" name="Oval 40">
            <a:extLst>
              <a:ext uri="{FF2B5EF4-FFF2-40B4-BE49-F238E27FC236}"/>
            </a:extLst>
          </p:cNvPr>
          <p:cNvSpPr/>
          <p:nvPr userDrawn="1"/>
        </p:nvSpPr>
        <p:spPr>
          <a:xfrm>
            <a:off x="9442450" y="3970338"/>
            <a:ext cx="831850" cy="830262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Oval 41">
            <a:extLst>
              <a:ext uri="{FF2B5EF4-FFF2-40B4-BE49-F238E27FC236}"/>
            </a:extLst>
          </p:cNvPr>
          <p:cNvSpPr/>
          <p:nvPr userDrawn="1"/>
        </p:nvSpPr>
        <p:spPr>
          <a:xfrm>
            <a:off x="10793413" y="3970338"/>
            <a:ext cx="830262" cy="830262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3" name="Oval 42">
            <a:extLst>
              <a:ext uri="{FF2B5EF4-FFF2-40B4-BE49-F238E27FC236}"/>
            </a:extLst>
          </p:cNvPr>
          <p:cNvSpPr/>
          <p:nvPr userDrawn="1"/>
        </p:nvSpPr>
        <p:spPr>
          <a:xfrm>
            <a:off x="5392738" y="5249863"/>
            <a:ext cx="831850" cy="830262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4" name="Oval 43">
            <a:extLst>
              <a:ext uri="{FF2B5EF4-FFF2-40B4-BE49-F238E27FC236}"/>
            </a:extLst>
          </p:cNvPr>
          <p:cNvSpPr/>
          <p:nvPr userDrawn="1"/>
        </p:nvSpPr>
        <p:spPr>
          <a:xfrm>
            <a:off x="6743700" y="5249863"/>
            <a:ext cx="830263" cy="830262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5" name="Oval 44">
            <a:extLst>
              <a:ext uri="{FF2B5EF4-FFF2-40B4-BE49-F238E27FC236}"/>
            </a:extLst>
          </p:cNvPr>
          <p:cNvSpPr/>
          <p:nvPr userDrawn="1"/>
        </p:nvSpPr>
        <p:spPr>
          <a:xfrm>
            <a:off x="8093075" y="5249863"/>
            <a:ext cx="830263" cy="830262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6" name="Oval 45">
            <a:extLst>
              <a:ext uri="{FF2B5EF4-FFF2-40B4-BE49-F238E27FC236}"/>
            </a:extLst>
          </p:cNvPr>
          <p:cNvSpPr/>
          <p:nvPr userDrawn="1"/>
        </p:nvSpPr>
        <p:spPr>
          <a:xfrm>
            <a:off x="9442450" y="5249863"/>
            <a:ext cx="831850" cy="830262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7" name="Oval 46">
            <a:extLst>
              <a:ext uri="{FF2B5EF4-FFF2-40B4-BE49-F238E27FC236}"/>
            </a:extLst>
          </p:cNvPr>
          <p:cNvSpPr/>
          <p:nvPr userDrawn="1"/>
        </p:nvSpPr>
        <p:spPr>
          <a:xfrm>
            <a:off x="10793413" y="5249863"/>
            <a:ext cx="830262" cy="830262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3" name="Текст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3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3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3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93FC30-5D3E-429A-A0A8-237FF5610E4B}" type="datetimeFigureOut">
              <a:rPr lang="x-none"/>
              <a:pPr>
                <a:defRPr/>
              </a:pPr>
              <a:t>20.05.2023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8BA495-AE5E-4167-801E-0B1CB6BF676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>
          <a:xfrm>
            <a:off x="1028700" y="2405063"/>
            <a:ext cx="8035925" cy="197802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HSE Sans"/>
              </a:rPr>
              <a:t>Исследовательская траектория «Научные и правовые основы низкоуглеродного развития»</a:t>
            </a:r>
            <a:br>
              <a:rPr lang="ru-RU" sz="3200" b="1" smtClean="0">
                <a:latin typeface="HSE Sans"/>
              </a:rPr>
            </a:br>
            <a:r>
              <a:rPr lang="ru-RU" sz="3200" b="1" smtClean="0">
                <a:latin typeface="HSE Sans"/>
              </a:rPr>
              <a:t/>
            </a:r>
            <a:br>
              <a:rPr lang="ru-RU" sz="3200" b="1" smtClean="0">
                <a:latin typeface="HSE Sans"/>
              </a:rPr>
            </a:br>
            <a:r>
              <a:rPr lang="ru-RU" sz="3200" b="1" smtClean="0">
                <a:latin typeface="HSE Sans"/>
              </a:rPr>
              <a:t>Академический наставник</a:t>
            </a:r>
            <a:br>
              <a:rPr lang="ru-RU" sz="3200" b="1" smtClean="0">
                <a:latin typeface="HSE Sans"/>
              </a:rPr>
            </a:br>
            <a:r>
              <a:rPr lang="ru-RU" sz="3200" b="1" smtClean="0">
                <a:latin typeface="HSE Sans"/>
              </a:rPr>
              <a:t>Замолодчиков Д.Г., д.б.н., проф. </a:t>
            </a:r>
          </a:p>
        </p:txBody>
      </p:sp>
      <p:sp>
        <p:nvSpPr>
          <p:cNvPr id="12290" name="Текст 2"/>
          <p:cNvSpPr>
            <a:spLocks noGrp="1"/>
          </p:cNvSpPr>
          <p:nvPr>
            <p:ph type="body" sz="quarter" idx="10"/>
          </p:nvPr>
        </p:nvSpPr>
        <p:spPr>
          <a:xfrm>
            <a:off x="2074863" y="1187450"/>
            <a:ext cx="3848100" cy="4349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513" y="1173163"/>
            <a:ext cx="2278062" cy="46355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ru-RU" dirty="0"/>
              <a:t>Магистерская программа «Управление низкоуглеродным развитием» </a:t>
            </a:r>
          </a:p>
        </p:txBody>
      </p:sp>
      <p:sp>
        <p:nvSpPr>
          <p:cNvPr id="12292" name="Текст 4"/>
          <p:cNvSpPr>
            <a:spLocks noGrp="1"/>
          </p:cNvSpPr>
          <p:nvPr>
            <p:ph type="body" idx="12"/>
          </p:nvPr>
        </p:nvSpPr>
        <p:spPr>
          <a:xfrm>
            <a:off x="8786813" y="1173163"/>
            <a:ext cx="2217737" cy="4635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mtClean="0">
                <a:latin typeface="HSE Sans"/>
              </a:rPr>
              <a:t>Москва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mtClean="0">
                <a:latin typeface="HSE Sans"/>
              </a:rPr>
              <a:t>202</a:t>
            </a:r>
            <a:r>
              <a:rPr lang="en-US" smtClean="0">
                <a:latin typeface="HSE Sans"/>
              </a:rPr>
              <a:t>3</a:t>
            </a:r>
            <a:endParaRPr lang="ru-RU" smtClean="0">
              <a:latin typeface="HS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85788" y="1447800"/>
            <a:ext cx="11058525" cy="776288"/>
          </a:xfrm>
        </p:spPr>
        <p:txBody>
          <a:bodyPr lIns="0" tIns="0" rIns="0" bIns="0" anchor="t"/>
          <a:lstStyle/>
          <a:p>
            <a:pPr eaLnBrk="1" hangingPunct="1">
              <a:lnSpc>
                <a:spcPct val="100000"/>
              </a:lnSpc>
            </a:pPr>
            <a:r>
              <a:rPr lang="ru-RU" sz="2400" b="1" smtClean="0">
                <a:solidFill>
                  <a:srgbClr val="20455A"/>
                </a:solidFill>
                <a:latin typeface="HSE Sans"/>
                <a:cs typeface="Arial" charset="0"/>
              </a:rPr>
              <a:t>Фокус 1: Научные основы современного изменения климата</a:t>
            </a:r>
            <a:r>
              <a:rPr lang="ru-RU" sz="4000" smtClean="0">
                <a:solidFill>
                  <a:srgbClr val="20455A"/>
                </a:solidFill>
                <a:latin typeface="HSE Sans"/>
                <a:cs typeface="Arial" charset="0"/>
              </a:rPr>
              <a:t/>
            </a:r>
            <a:br>
              <a:rPr lang="ru-RU" sz="4000" smtClean="0">
                <a:solidFill>
                  <a:srgbClr val="20455A"/>
                </a:solidFill>
                <a:latin typeface="HSE Sans"/>
                <a:cs typeface="Arial" charset="0"/>
              </a:rPr>
            </a:br>
            <a:endParaRPr lang="ru-RU" sz="4000" smtClean="0">
              <a:solidFill>
                <a:srgbClr val="20455A"/>
              </a:solidFill>
              <a:latin typeface="HSE Sans"/>
              <a:cs typeface="Arial" charset="0"/>
            </a:endParaRPr>
          </a:p>
        </p:txBody>
      </p:sp>
      <p:sp>
        <p:nvSpPr>
          <p:cNvPr id="13314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Исследовательская траектория</a:t>
            </a:r>
          </a:p>
        </p:txBody>
      </p:sp>
      <p:sp>
        <p:nvSpPr>
          <p:cNvPr id="13315" name="Прямоугольник 8"/>
          <p:cNvSpPr>
            <a:spLocks noChangeArrowheads="1"/>
          </p:cNvSpPr>
          <p:nvPr/>
        </p:nvSpPr>
        <p:spPr bwMode="auto">
          <a:xfrm>
            <a:off x="7462838" y="2927350"/>
            <a:ext cx="43037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03864"/>
                </a:solidFill>
                <a:latin typeface="HSE Sans"/>
              </a:rPr>
              <a:t>Основные шаги: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Пулы и потоки углерода в биосфере, атмосфере, гидросфере, литосфере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Парниковый эффект и другие атмосферные процессы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Воздействие человека на глобальные потоки углерода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Углеродный цикл в прошлом и будущем</a:t>
            </a:r>
          </a:p>
          <a:p>
            <a:pPr>
              <a:buFont typeface="Wingdings" pitchFamily="2" charset="2"/>
              <a:buChar char="§"/>
            </a:pPr>
            <a:endParaRPr lang="ru-RU" sz="1600">
              <a:solidFill>
                <a:srgbClr val="203864"/>
              </a:solidFill>
              <a:latin typeface="HSE Sans"/>
            </a:endParaRPr>
          </a:p>
        </p:txBody>
      </p:sp>
      <p:sp>
        <p:nvSpPr>
          <p:cNvPr id="13316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3317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3318" name="Прямоугольник 13"/>
          <p:cNvSpPr>
            <a:spLocks noChangeArrowheads="1"/>
          </p:cNvSpPr>
          <p:nvPr/>
        </p:nvSpPr>
        <p:spPr bwMode="auto">
          <a:xfrm>
            <a:off x="561975" y="5676900"/>
            <a:ext cx="4864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0455A"/>
                </a:solidFill>
                <a:latin typeface="HSE Sans"/>
              </a:rPr>
              <a:t>НАПРАВЛЕНИЯ ОБУЧЕНИЯ – взаимосвязь природных и антропогенных факторов в климатической системе Земли</a:t>
            </a:r>
          </a:p>
        </p:txBody>
      </p:sp>
      <p:sp>
        <p:nvSpPr>
          <p:cNvPr id="13319" name="Прямоугольник 13"/>
          <p:cNvSpPr>
            <a:spLocks noChangeArrowheads="1"/>
          </p:cNvSpPr>
          <p:nvPr/>
        </p:nvSpPr>
        <p:spPr bwMode="auto">
          <a:xfrm>
            <a:off x="904875" y="1887538"/>
            <a:ext cx="5965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20455A"/>
                </a:solidFill>
                <a:latin typeface="HSE Sans"/>
              </a:rPr>
              <a:t>Глобальные эмиссии и концентрация С</a:t>
            </a:r>
            <a:r>
              <a:rPr lang="en-US" b="1">
                <a:solidFill>
                  <a:srgbClr val="20455A"/>
                </a:solidFill>
                <a:latin typeface="HSE Sans"/>
              </a:rPr>
              <a:t>O</a:t>
            </a:r>
            <a:r>
              <a:rPr lang="en-US" b="1" baseline="-25000">
                <a:solidFill>
                  <a:srgbClr val="20455A"/>
                </a:solidFill>
                <a:latin typeface="HSE Sans"/>
              </a:rPr>
              <a:t>2</a:t>
            </a:r>
            <a:endParaRPr lang="ru-RU" b="1" baseline="-25000">
              <a:solidFill>
                <a:srgbClr val="20455A"/>
              </a:solidFill>
              <a:latin typeface="HSE Sans"/>
            </a:endParaRPr>
          </a:p>
        </p:txBody>
      </p:sp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8" y="2360613"/>
            <a:ext cx="50466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85788" y="1447800"/>
            <a:ext cx="11058525" cy="776288"/>
          </a:xfrm>
        </p:spPr>
        <p:txBody>
          <a:bodyPr lIns="0" tIns="0" rIns="0" bIns="0" anchor="t"/>
          <a:lstStyle/>
          <a:p>
            <a:pPr eaLnBrk="1" hangingPunct="1">
              <a:lnSpc>
                <a:spcPct val="100000"/>
              </a:lnSpc>
            </a:pPr>
            <a:r>
              <a:rPr lang="ru-RU" sz="2400" b="1" smtClean="0">
                <a:solidFill>
                  <a:srgbClr val="20455A"/>
                </a:solidFill>
                <a:latin typeface="HSE Sans"/>
                <a:cs typeface="Arial" charset="0"/>
              </a:rPr>
              <a:t>Фокус 2: Правовые основы низкоглеродного регулирования</a:t>
            </a:r>
            <a:endParaRPr lang="ru-RU" sz="4000" smtClean="0">
              <a:solidFill>
                <a:srgbClr val="20455A"/>
              </a:solidFill>
              <a:latin typeface="HSE Sans"/>
              <a:cs typeface="Arial" charset="0"/>
            </a:endParaRPr>
          </a:p>
        </p:txBody>
      </p:sp>
      <p:sp>
        <p:nvSpPr>
          <p:cNvPr id="14338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Исследовательская траектория</a:t>
            </a:r>
          </a:p>
        </p:txBody>
      </p:sp>
      <p:sp>
        <p:nvSpPr>
          <p:cNvPr id="14339" name="Прямоугольник 8"/>
          <p:cNvSpPr>
            <a:spLocks noChangeArrowheads="1"/>
          </p:cNvSpPr>
          <p:nvPr/>
        </p:nvSpPr>
        <p:spPr bwMode="auto">
          <a:xfrm>
            <a:off x="7462838" y="2927350"/>
            <a:ext cx="43037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03864"/>
                </a:solidFill>
                <a:latin typeface="HSE Sans"/>
              </a:rPr>
              <a:t>Основные шаги: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Причины разработки и принятия РКИК ООН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Успехи и провалы Киотского протокола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Прорывные подходы Парижского соглашения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Логика внутреннего регулирования в ЕС, США, России, Китае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Основы построения национального кадастра парниковых газов</a:t>
            </a:r>
          </a:p>
          <a:p>
            <a:pPr>
              <a:buFont typeface="Wingdings" pitchFamily="2" charset="2"/>
              <a:buChar char="§"/>
            </a:pPr>
            <a:endParaRPr lang="ru-RU" sz="1600">
              <a:solidFill>
                <a:srgbClr val="203864"/>
              </a:solidFill>
              <a:latin typeface="HSE Sans"/>
            </a:endParaRPr>
          </a:p>
        </p:txBody>
      </p:sp>
      <p:sp>
        <p:nvSpPr>
          <p:cNvPr id="14340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4341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4342" name="Прямоугольник 13"/>
          <p:cNvSpPr>
            <a:spLocks noChangeArrowheads="1"/>
          </p:cNvSpPr>
          <p:nvPr/>
        </p:nvSpPr>
        <p:spPr bwMode="auto">
          <a:xfrm>
            <a:off x="561975" y="5676900"/>
            <a:ext cx="4864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0455A"/>
                </a:solidFill>
                <a:latin typeface="HSE Sans"/>
              </a:rPr>
              <a:t>НАПРАВЛЕНИЯ ОБУЧЕНИЯ – история и логика развития международных климатических соглашений</a:t>
            </a:r>
          </a:p>
        </p:txBody>
      </p:sp>
      <p:sp>
        <p:nvSpPr>
          <p:cNvPr id="14343" name="Прямоугольник 13"/>
          <p:cNvSpPr>
            <a:spLocks noChangeArrowheads="1"/>
          </p:cNvSpPr>
          <p:nvPr/>
        </p:nvSpPr>
        <p:spPr bwMode="auto">
          <a:xfrm>
            <a:off x="650875" y="2039938"/>
            <a:ext cx="5965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Стороны Приложения 1 и 2 к РКИК ООН</a:t>
            </a:r>
          </a:p>
        </p:txBody>
      </p:sp>
      <p:pic>
        <p:nvPicPr>
          <p:cNvPr id="14344" name="Picture 5" descr="File:UNFCCC partie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2559050"/>
            <a:ext cx="605472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61975" y="1298575"/>
            <a:ext cx="11058525" cy="776288"/>
          </a:xfrm>
        </p:spPr>
        <p:txBody>
          <a:bodyPr lIns="0" tIns="0" rIns="0" bIns="0" anchor="t"/>
          <a:lstStyle/>
          <a:p>
            <a:pPr eaLnBrk="1" hangingPunct="1">
              <a:lnSpc>
                <a:spcPct val="100000"/>
              </a:lnSpc>
            </a:pPr>
            <a:r>
              <a:rPr lang="ru-RU" sz="2800" b="1" smtClean="0">
                <a:solidFill>
                  <a:srgbClr val="20455A"/>
                </a:solidFill>
                <a:latin typeface="HSE Sans"/>
                <a:cs typeface="Arial" charset="0"/>
              </a:rPr>
              <a:t>Фокус 3: Методы оценки потоков климатически активных газов в различных экосистемах</a:t>
            </a:r>
          </a:p>
        </p:txBody>
      </p:sp>
      <p:sp>
        <p:nvSpPr>
          <p:cNvPr id="15362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Исследовательская траектория</a:t>
            </a:r>
          </a:p>
        </p:txBody>
      </p:sp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6548438" y="2074863"/>
            <a:ext cx="54403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03864"/>
                </a:solidFill>
                <a:latin typeface="HSE Sans"/>
              </a:rPr>
              <a:t>Основные шаги:</a:t>
            </a:r>
          </a:p>
          <a:p>
            <a:pPr>
              <a:buFont typeface="Wingdings" pitchFamily="2" charset="2"/>
              <a:buChar char="ü"/>
            </a:pPr>
            <a:r>
              <a:rPr lang="ru-RU" sz="1600" b="1">
                <a:solidFill>
                  <a:srgbClr val="203864"/>
                </a:solidFill>
                <a:latin typeface="HSE Sans"/>
              </a:rPr>
              <a:t>Прямые измерения потоков парниковых газов; камерный метод, пульсационный метод</a:t>
            </a:r>
          </a:p>
          <a:p>
            <a:pPr>
              <a:buFont typeface="Wingdings" pitchFamily="2" charset="2"/>
              <a:buChar char="ü"/>
            </a:pPr>
            <a:r>
              <a:rPr lang="ru-RU" sz="1600" b="1">
                <a:solidFill>
                  <a:srgbClr val="203864"/>
                </a:solidFill>
                <a:latin typeface="HSE Sans"/>
              </a:rPr>
              <a:t>Расчетные методы: интерпретация статистических данных по состоянию и активности объектов (например, данных лесного реестра)</a:t>
            </a:r>
          </a:p>
          <a:p>
            <a:pPr>
              <a:buFont typeface="Wingdings" pitchFamily="2" charset="2"/>
              <a:buChar char="ü"/>
            </a:pPr>
            <a:r>
              <a:rPr lang="ru-RU" sz="1600" b="1">
                <a:solidFill>
                  <a:srgbClr val="203864"/>
                </a:solidFill>
                <a:latin typeface="HSE Sans"/>
              </a:rPr>
              <a:t>Дистанционные методы: интерпретация информации оптического диапазона, вегетационные индексы, радарные измерения, измерения ПГ в столбе воздуха</a:t>
            </a:r>
          </a:p>
          <a:p>
            <a:pPr>
              <a:buFont typeface="Wingdings" pitchFamily="2" charset="2"/>
              <a:buChar char="§"/>
            </a:pPr>
            <a:endParaRPr lang="ru-RU" sz="1600">
              <a:solidFill>
                <a:srgbClr val="203864"/>
              </a:solidFill>
              <a:latin typeface="HSE Sans"/>
            </a:endParaRPr>
          </a:p>
        </p:txBody>
      </p:sp>
      <p:sp>
        <p:nvSpPr>
          <p:cNvPr id="15364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5365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561975" y="5676900"/>
            <a:ext cx="5848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0455A"/>
                </a:solidFill>
                <a:latin typeface="HSE Sans"/>
              </a:rPr>
              <a:t>НАПРАВЛЕНИЯ ОБУЧЕНИЯ – инструментальные, расчетные, дистанционные методы оценки потоков парниковых газов объектов и территорий</a:t>
            </a: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2312988"/>
            <a:ext cx="2784475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C:\Documents\VALDAY\Фото прибора\DSC03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525" y="3533775"/>
            <a:ext cx="32019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85788" y="1447800"/>
            <a:ext cx="11058525" cy="776288"/>
          </a:xfrm>
        </p:spPr>
        <p:txBody>
          <a:bodyPr lIns="0" tIns="0" rIns="0" bIns="0" anchor="t"/>
          <a:lstStyle/>
          <a:p>
            <a:pPr eaLnBrk="1" hangingPunct="1">
              <a:lnSpc>
                <a:spcPct val="100000"/>
              </a:lnSpc>
            </a:pPr>
            <a:r>
              <a:rPr lang="ru-RU" sz="2400" b="1" smtClean="0">
                <a:solidFill>
                  <a:srgbClr val="20455A"/>
                </a:solidFill>
                <a:latin typeface="HSE Sans"/>
                <a:cs typeface="Arial" charset="0"/>
              </a:rPr>
              <a:t>Фокус 4: Управление адаптацией экосистем и локальных сообществ к изменениям климата</a:t>
            </a:r>
            <a:r>
              <a:rPr lang="ru-RU" sz="4000" smtClean="0">
                <a:solidFill>
                  <a:srgbClr val="20455A"/>
                </a:solidFill>
                <a:latin typeface="HSE Sans"/>
                <a:cs typeface="Arial" charset="0"/>
              </a:rPr>
              <a:t/>
            </a:r>
            <a:br>
              <a:rPr lang="ru-RU" sz="4000" smtClean="0">
                <a:solidFill>
                  <a:srgbClr val="20455A"/>
                </a:solidFill>
                <a:latin typeface="HSE Sans"/>
                <a:cs typeface="Arial" charset="0"/>
              </a:rPr>
            </a:br>
            <a:endParaRPr lang="ru-RU" sz="4000" smtClean="0">
              <a:solidFill>
                <a:srgbClr val="20455A"/>
              </a:solidFill>
              <a:latin typeface="HSE Sans"/>
              <a:cs typeface="Arial" charset="0"/>
            </a:endParaRPr>
          </a:p>
        </p:txBody>
      </p:sp>
      <p:sp>
        <p:nvSpPr>
          <p:cNvPr id="1638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Исследовательская траектория</a:t>
            </a:r>
          </a:p>
        </p:txBody>
      </p:sp>
      <p:sp>
        <p:nvSpPr>
          <p:cNvPr id="16387" name="Прямоугольник 8"/>
          <p:cNvSpPr>
            <a:spLocks noChangeArrowheads="1"/>
          </p:cNvSpPr>
          <p:nvPr/>
        </p:nvSpPr>
        <p:spPr bwMode="auto">
          <a:xfrm>
            <a:off x="7462838" y="2927350"/>
            <a:ext cx="430371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03864"/>
                </a:solidFill>
                <a:latin typeface="HSE Sans"/>
              </a:rPr>
              <a:t>Основные шаги: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Анализ опасных тенденций, связанных с изменением климата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Оценка уязвимости экосистем и локальных сообществ к изменениям климата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Разработка мер по адаптации к изменениям климата</a:t>
            </a:r>
          </a:p>
          <a:p>
            <a:pPr>
              <a:buFont typeface="Wingdings" pitchFamily="2" charset="2"/>
              <a:buChar char="§"/>
            </a:pPr>
            <a:r>
              <a:rPr lang="ru-RU" sz="1600">
                <a:solidFill>
                  <a:srgbClr val="203864"/>
                </a:solidFill>
                <a:latin typeface="HSE Sans"/>
              </a:rPr>
              <a:t>Комплексная оценка митигационного и адаптационного потенциала природно-климатических проектов</a:t>
            </a:r>
          </a:p>
          <a:p>
            <a:pPr>
              <a:buFont typeface="Wingdings" pitchFamily="2" charset="2"/>
              <a:buChar char="§"/>
            </a:pPr>
            <a:endParaRPr lang="ru-RU" sz="1600">
              <a:solidFill>
                <a:srgbClr val="203864"/>
              </a:solidFill>
              <a:latin typeface="HSE Sans"/>
            </a:endParaRPr>
          </a:p>
        </p:txBody>
      </p:sp>
      <p:sp>
        <p:nvSpPr>
          <p:cNvPr id="16388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6389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6390" name="Прямоугольник 13"/>
          <p:cNvSpPr>
            <a:spLocks noChangeArrowheads="1"/>
          </p:cNvSpPr>
          <p:nvPr/>
        </p:nvSpPr>
        <p:spPr bwMode="auto">
          <a:xfrm>
            <a:off x="561975" y="5676900"/>
            <a:ext cx="4864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0455A"/>
                </a:solidFill>
                <a:latin typeface="HSE Sans"/>
              </a:rPr>
              <a:t>НАПРАВЛЕНИЯ ОБУЧЕНИЯ – уязвимость и адаптация экосистем и сообществ  изменениям климата</a:t>
            </a: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800350"/>
            <a:ext cx="60023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13"/>
          <p:cNvSpPr>
            <a:spLocks noChangeArrowheads="1"/>
          </p:cNvSpPr>
          <p:nvPr/>
        </p:nvSpPr>
        <p:spPr bwMode="auto">
          <a:xfrm>
            <a:off x="904875" y="2222500"/>
            <a:ext cx="596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20455A"/>
                </a:solidFill>
                <a:latin typeface="HSE Sans"/>
              </a:rPr>
              <a:t>Динамика опасных погодных явлений в России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>
          <a:xfrm>
            <a:off x="868363" y="1443038"/>
            <a:ext cx="10780712" cy="776287"/>
          </a:xfrm>
        </p:spPr>
        <p:txBody>
          <a:bodyPr/>
          <a:lstStyle/>
          <a:p>
            <a:pPr algn="ctr" defTabSz="517525" eaLnBrk="1" hangingPunct="1"/>
            <a:r>
              <a:rPr lang="ru-RU" sz="3200" b="1" smtClean="0">
                <a:solidFill>
                  <a:srgbClr val="20455A"/>
                </a:solidFill>
                <a:latin typeface="HSE Sans"/>
              </a:rPr>
              <a:t>Дисциплины исследовательской траектории</a:t>
            </a:r>
          </a:p>
        </p:txBody>
      </p:sp>
      <p:sp>
        <p:nvSpPr>
          <p:cNvPr id="17410" name="Текст 3"/>
          <p:cNvSpPr>
            <a:spLocks noGrp="1"/>
          </p:cNvSpPr>
          <p:nvPr>
            <p:ph type="body" sz="quarter" idx="12"/>
          </p:nvPr>
        </p:nvSpPr>
        <p:spPr>
          <a:xfrm>
            <a:off x="422275" y="2219325"/>
            <a:ext cx="5245100" cy="3392488"/>
          </a:xfrm>
        </p:spPr>
        <p:txBody>
          <a:bodyPr/>
          <a:lstStyle/>
          <a:p>
            <a:pPr algn="just" fontAlgn="base">
              <a:spcAft>
                <a:spcPct val="0"/>
              </a:spcAft>
              <a:buFont typeface="Arial" charset="0"/>
              <a:buNone/>
            </a:pPr>
            <a:r>
              <a:rPr lang="ru-RU" sz="2000" b="1" smtClean="0">
                <a:solidFill>
                  <a:schemeClr val="tx1"/>
                </a:solidFill>
                <a:latin typeface="Calibri" pitchFamily="34" charset="0"/>
              </a:rPr>
              <a:t>Современные изменения климата</a:t>
            </a:r>
          </a:p>
          <a:p>
            <a:pPr algn="just" fontAlgn="base">
              <a:spcAft>
                <a:spcPct val="0"/>
              </a:spcAft>
              <a:buFont typeface="Arial" charset="0"/>
              <a:buNone/>
            </a:pPr>
            <a:r>
              <a:rPr lang="ru-RU" sz="2000" b="1" smtClean="0">
                <a:solidFill>
                  <a:schemeClr val="tx1"/>
                </a:solidFill>
                <a:latin typeface="Calibri" pitchFamily="34" charset="0"/>
              </a:rPr>
              <a:t>Глобальный углеродный цикл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z="2000" b="1" smtClean="0">
                <a:solidFill>
                  <a:schemeClr val="tx1"/>
                </a:solidFill>
                <a:latin typeface="Calibri" pitchFamily="34" charset="0"/>
              </a:rPr>
              <a:t>Международные климатические соглашения и национальное климатическое регулирование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z="2000" b="1" smtClean="0">
                <a:solidFill>
                  <a:schemeClr val="tx1"/>
                </a:solidFill>
                <a:latin typeface="Calibri" pitchFamily="34" charset="0"/>
              </a:rPr>
              <a:t>Методы мониторинга потоков углерода в экосистемах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sz="2000" b="1" smtClean="0">
                <a:solidFill>
                  <a:schemeClr val="tx1"/>
                </a:solidFill>
                <a:latin typeface="Calibri" pitchFamily="34" charset="0"/>
              </a:rPr>
              <a:t>Адаптация территорий к изменениям климата и климатической политике</a:t>
            </a:r>
          </a:p>
          <a:p>
            <a:pPr algn="just" fontAlgn="base">
              <a:spcAft>
                <a:spcPct val="0"/>
              </a:spcAft>
              <a:buFont typeface="Arial" charset="0"/>
              <a:buNone/>
            </a:pPr>
            <a:endParaRPr lang="ru-RU" sz="2000" b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13"/>
          </p:nvPr>
        </p:nvSpPr>
        <p:spPr>
          <a:xfrm>
            <a:off x="1143000" y="541338"/>
            <a:ext cx="1901825" cy="4159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7412" name="Текст 5"/>
          <p:cNvSpPr>
            <a:spLocks noGrp="1"/>
          </p:cNvSpPr>
          <p:nvPr>
            <p:ph type="body" sz="quarter" idx="14"/>
          </p:nvPr>
        </p:nvSpPr>
        <p:spPr>
          <a:xfrm>
            <a:off x="3459163" y="549275"/>
            <a:ext cx="2070100" cy="407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200" smtClean="0"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eaLnBrk="1" hangingPunct="1">
              <a:spcBef>
                <a:spcPct val="0"/>
              </a:spcBef>
            </a:pPr>
            <a:endParaRPr lang="ru-RU" sz="1200" smtClean="0">
              <a:latin typeface="HSE Sans"/>
            </a:endParaRPr>
          </a:p>
        </p:txBody>
      </p:sp>
      <p:sp>
        <p:nvSpPr>
          <p:cNvPr id="17413" name="Текст 6"/>
          <p:cNvSpPr>
            <a:spLocks noGrp="1"/>
          </p:cNvSpPr>
          <p:nvPr>
            <p:ph type="body" sz="quarter" idx="15"/>
          </p:nvPr>
        </p:nvSpPr>
        <p:spPr>
          <a:xfrm>
            <a:off x="6259513" y="549275"/>
            <a:ext cx="2070100" cy="407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200" smtClean="0">
                <a:latin typeface="HSE Sans"/>
              </a:rPr>
              <a:t>Дисциплины программы</a:t>
            </a:r>
          </a:p>
          <a:p>
            <a:pPr eaLnBrk="1" hangingPunct="1">
              <a:spcBef>
                <a:spcPct val="0"/>
              </a:spcBef>
            </a:pPr>
            <a:endParaRPr lang="ru-RU" sz="1200" smtClean="0">
              <a:latin typeface="HSE Sans"/>
            </a:endParaRPr>
          </a:p>
        </p:txBody>
      </p:sp>
      <p:sp>
        <p:nvSpPr>
          <p:cNvPr id="17414" name="Rectangle 42"/>
          <p:cNvSpPr>
            <a:spLocks noChangeArrowheads="1"/>
          </p:cNvSpPr>
          <p:nvPr/>
        </p:nvSpPr>
        <p:spPr bwMode="auto">
          <a:xfrm>
            <a:off x="8601075" y="4129088"/>
            <a:ext cx="392113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3738" y="2219325"/>
            <a:ext cx="6113462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89013" y="1330325"/>
            <a:ext cx="10780712" cy="776288"/>
          </a:xfrm>
        </p:spPr>
        <p:txBody>
          <a:bodyPr lIns="0" tIns="0" rIns="0" bIns="0" anchor="t"/>
          <a:lstStyle/>
          <a:p>
            <a:pPr defTabSz="517525" eaLnBrk="1" hangingPunct="1">
              <a:lnSpc>
                <a:spcPct val="100000"/>
              </a:lnSpc>
            </a:pPr>
            <a:r>
              <a:rPr lang="ru-RU" sz="2400" b="1" smtClean="0">
                <a:solidFill>
                  <a:srgbClr val="20455A"/>
                </a:solidFill>
                <a:latin typeface="HSE Sans"/>
              </a:rPr>
              <a:t>Преподаватели исследовательской траектории</a:t>
            </a:r>
          </a:p>
        </p:txBody>
      </p:sp>
      <p:sp>
        <p:nvSpPr>
          <p:cNvPr id="18434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8435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8436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Преподаватели программы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754188"/>
            <a:ext cx="31003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44650"/>
            <a:ext cx="338931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4825" y="4081463"/>
            <a:ext cx="34163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 descr="Оксана Липка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3063" y="3938588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5"/>
          <p:cNvSpPr txBox="1">
            <a:spLocks noChangeArrowheads="1"/>
          </p:cNvSpPr>
          <p:nvPr/>
        </p:nvSpPr>
        <p:spPr bwMode="auto">
          <a:xfrm>
            <a:off x="3597275" y="2106613"/>
            <a:ext cx="19319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Барталев С.А.,</a:t>
            </a:r>
          </a:p>
          <a:p>
            <a:pPr>
              <a:spcBef>
                <a:spcPct val="50000"/>
              </a:spcBef>
            </a:pPr>
            <a:r>
              <a:rPr lang="ru-RU" b="1"/>
              <a:t>ИКИ РАН</a:t>
            </a:r>
          </a:p>
        </p:txBody>
      </p:sp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9485313" y="2106613"/>
            <a:ext cx="22844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Курбатова Ю.А.,</a:t>
            </a:r>
          </a:p>
          <a:p>
            <a:pPr>
              <a:spcBef>
                <a:spcPct val="50000"/>
              </a:spcBef>
            </a:pPr>
            <a:r>
              <a:rPr lang="ru-RU" b="1"/>
              <a:t>ИПЭЭ РАН</a:t>
            </a:r>
          </a:p>
        </p:txBody>
      </p:sp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231775" y="4733925"/>
            <a:ext cx="26828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Чернокульский А.В.,</a:t>
            </a:r>
          </a:p>
          <a:p>
            <a:pPr>
              <a:spcBef>
                <a:spcPct val="50000"/>
              </a:spcBef>
            </a:pPr>
            <a:r>
              <a:rPr lang="ru-RU" b="1"/>
              <a:t>ИФА РАН</a:t>
            </a:r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6580188" y="4733925"/>
            <a:ext cx="2682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Липка О.Н.,</a:t>
            </a:r>
          </a:p>
          <a:p>
            <a:pPr>
              <a:spcBef>
                <a:spcPct val="50000"/>
              </a:spcBef>
            </a:pPr>
            <a:r>
              <a:rPr lang="ru-RU" b="1"/>
              <a:t>ИГКЭ Росгидромета- РАН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68363" y="1443038"/>
            <a:ext cx="10780712" cy="776287"/>
          </a:xfrm>
        </p:spPr>
        <p:txBody>
          <a:bodyPr lIns="0" tIns="0" rIns="0" bIns="0" anchor="t"/>
          <a:lstStyle/>
          <a:p>
            <a:pPr defTabSz="517525" eaLnBrk="1" hangingPunct="1">
              <a:lnSpc>
                <a:spcPct val="100000"/>
              </a:lnSpc>
            </a:pPr>
            <a:r>
              <a:rPr lang="ru-RU" sz="2400" b="1" smtClean="0">
                <a:solidFill>
                  <a:srgbClr val="20455A"/>
                </a:solidFill>
                <a:latin typeface="HSE Sans"/>
              </a:rPr>
              <a:t>Практики и магистерские диссертации</a:t>
            </a:r>
          </a:p>
        </p:txBody>
      </p:sp>
      <p:sp>
        <p:nvSpPr>
          <p:cNvPr id="19458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868363" y="2219325"/>
            <a:ext cx="5245100" cy="3392488"/>
          </a:xfrm>
        </p:spPr>
        <p:txBody>
          <a:bodyPr lIns="0" tIns="0" rIns="0"/>
          <a:lstStyle/>
          <a:p>
            <a:pPr marL="0" indent="0" algn="just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400" b="1" smtClean="0"/>
              <a:t>Карбоновый полигон в Тюменской области (ТюмГУ)</a:t>
            </a:r>
          </a:p>
          <a:p>
            <a:pPr marL="0" indent="0" algn="just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400" b="1" smtClean="0"/>
              <a:t>Система мониторинга баланса углерода на территории России (ЦЭПЛ РАН)</a:t>
            </a:r>
          </a:p>
          <a:p>
            <a:pPr marL="0" indent="0" algn="just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400" b="1" smtClean="0"/>
              <a:t>Работы по ГИС, ДЗЗ, математическому моделированию (ИГ РАН, ИПЭЭ РАН, ИКИ РАН)</a:t>
            </a:r>
          </a:p>
          <a:p>
            <a:pPr marL="0" indent="0" algn="just" eaLnBrk="1" hangingPunct="1">
              <a:lnSpc>
                <a:spcPct val="100000"/>
              </a:lnSpc>
              <a:buFont typeface="Arial" charset="0"/>
              <a:buNone/>
            </a:pPr>
            <a:endParaRPr lang="ru-RU" sz="2400" b="1" smtClean="0"/>
          </a:p>
        </p:txBody>
      </p:sp>
      <p:sp>
        <p:nvSpPr>
          <p:cNvPr id="19459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19460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19461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Практики и магистерские диссертации программы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924050"/>
            <a:ext cx="33385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0263" y="3849688"/>
            <a:ext cx="339566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68363" y="1566863"/>
            <a:ext cx="10780712" cy="652462"/>
          </a:xfrm>
        </p:spPr>
        <p:txBody>
          <a:bodyPr lIns="0" tIns="0" rIns="0" bIns="0" anchor="t"/>
          <a:lstStyle/>
          <a:p>
            <a:pPr defTabSz="517525" eaLnBrk="1" hangingPunct="1">
              <a:lnSpc>
                <a:spcPct val="100000"/>
              </a:lnSpc>
            </a:pPr>
            <a:r>
              <a:rPr lang="ru-RU" sz="2400" b="1" smtClean="0">
                <a:solidFill>
                  <a:srgbClr val="20455A"/>
                </a:solidFill>
                <a:latin typeface="HSE Sans"/>
              </a:rPr>
              <a:t>Потенциал трудоустройства</a:t>
            </a:r>
          </a:p>
        </p:txBody>
      </p:sp>
      <p:sp>
        <p:nvSpPr>
          <p:cNvPr id="20482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868363" y="2219325"/>
            <a:ext cx="5245100" cy="3392488"/>
          </a:xfrm>
        </p:spPr>
        <p:txBody>
          <a:bodyPr lIns="0" tIns="0" rIns="0"/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b="1" smtClean="0"/>
              <a:t>Научные организации, ведущие исследования по изменению климата и балансам парниковых газов.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b="1" smtClean="0"/>
              <a:t>Организации высшего образования, со специализацией по экологии, природопользованию, устойчивому развитию.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b="1" smtClean="0"/>
              <a:t>Государственные органы управления природопользованием и низкоуглеродным развитием.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000" b="1" smtClean="0"/>
              <a:t>Подразделения по устойчивому развитию государственных и частных компаний.</a:t>
            </a:r>
          </a:p>
          <a:p>
            <a:pPr marL="0" indent="0" algn="just" eaLnBrk="1" hangingPunct="1">
              <a:lnSpc>
                <a:spcPct val="100000"/>
              </a:lnSpc>
              <a:buFont typeface="Arial" charset="0"/>
              <a:buNone/>
            </a:pPr>
            <a:endParaRPr lang="ru-RU" sz="2000" b="1" smtClean="0"/>
          </a:p>
        </p:txBody>
      </p:sp>
      <p:sp>
        <p:nvSpPr>
          <p:cNvPr id="20483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143000" y="541338"/>
            <a:ext cx="1901825" cy="4159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HSE Sans"/>
              </a:rPr>
              <a:t>Факультет географии и геоинформационных технологий</a:t>
            </a:r>
          </a:p>
        </p:txBody>
      </p:sp>
      <p:sp>
        <p:nvSpPr>
          <p:cNvPr id="20484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45916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Магистерская программа «Управление низкоуглеродным развитием»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20485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259513" y="549275"/>
            <a:ext cx="2070100" cy="40798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solidFill>
                  <a:srgbClr val="0E2D69"/>
                </a:solidFill>
                <a:latin typeface="HSE Sans"/>
              </a:rPr>
              <a:t>Потенциал трудоустройства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solidFill>
                <a:srgbClr val="0E2D69"/>
              </a:solidFill>
              <a:latin typeface="HSE Sans"/>
            </a:endParaRPr>
          </a:p>
        </p:txBody>
      </p:sp>
      <p:sp>
        <p:nvSpPr>
          <p:cNvPr id="20486" name="AutoShape 14" descr="Институт космических исследований Российской Академии наук (ИКИ РАН) - Home 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6" descr="Институт космических исследований Российской Академии наук (ИКИ РАН) - Home 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AutoShape 18" descr="Институт космических исследований Российской Академии наук (ИКИ РАН) - Home 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AutoShape 20" descr="Институт космических исследований Российской Академии наук (ИКИ РАН) - Home 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0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8288" y="1377950"/>
            <a:ext cx="2525712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3" descr="Структура и контакты Министерства природных ресурсов и экологии РФ —  Минприроды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6500" y="2628900"/>
            <a:ext cx="31750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8288" y="4041775"/>
            <a:ext cx="295433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476</Words>
  <Application>Microsoft Office PowerPoint</Application>
  <PresentationFormat>Произвольный</PresentationFormat>
  <Paragraphs>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Calibri Light</vt:lpstr>
      <vt:lpstr>Calibri</vt:lpstr>
      <vt:lpstr>HSE Sans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Исследовательская траектория «Научные и правовые основы низкоуглеродного развития»  Академический наставник Замолодчиков Д.Г., д.б.н., проф. </vt:lpstr>
      <vt:lpstr>Фокус 1: Научные основы современного изменения климата </vt:lpstr>
      <vt:lpstr>Фокус 2: Правовые основы низкоглеродного регулирования</vt:lpstr>
      <vt:lpstr>Фокус 3: Методы оценки потоков климатически активных газов в различных экосистемах</vt:lpstr>
      <vt:lpstr>Фокус 4: Управление адаптацией экосистем и локальных сообществ к изменениям климата </vt:lpstr>
      <vt:lpstr>Дисциплины исследовательской траектории</vt:lpstr>
      <vt:lpstr>Преподаватели исследовательской траектории</vt:lpstr>
      <vt:lpstr>Практики и магистерские диссертации</vt:lpstr>
      <vt:lpstr>Потенциал трудоустройства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Замолодчиков</cp:lastModifiedBy>
  <cp:revision>120</cp:revision>
  <cp:lastPrinted>2021-11-11T13:08:42Z</cp:lastPrinted>
  <dcterms:created xsi:type="dcterms:W3CDTF">2021-11-11T08:52:47Z</dcterms:created>
  <dcterms:modified xsi:type="dcterms:W3CDTF">2023-05-20T08:56:40Z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