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89" r:id="rId3"/>
    <p:sldId id="292" r:id="rId4"/>
    <p:sldId id="273" r:id="rId5"/>
    <p:sldId id="290" r:id="rId6"/>
    <p:sldId id="291" r:id="rId7"/>
    <p:sldId id="286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тьков Юрий Юрьевич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0D7"/>
    <a:srgbClr val="029C63"/>
    <a:srgbClr val="96628C"/>
    <a:srgbClr val="E61F3D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24" autoAdjust="0"/>
    <p:restoredTop sz="94722"/>
  </p:normalViewPr>
  <p:slideViewPr>
    <p:cSldViewPr snapToGrid="0" snapToObjects="1">
      <p:cViewPr>
        <p:scale>
          <a:sx n="71" d="100"/>
          <a:sy n="71" d="100"/>
        </p:scale>
        <p:origin x="-120" y="42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508C0-DE93-4D02-BC8E-B91F58C6C887}" type="datetimeFigureOut">
              <a:rPr lang="x-none"/>
              <a:pPr>
                <a:defRPr/>
              </a:pPr>
              <a:t>11.03.2022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5F6AC5-6BD2-499B-ADFF-B0C8388122A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25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6">
            <a:extLst>
              <a:ext uri="{FF2B5EF4-FFF2-40B4-BE49-F238E27FC236}"/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4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3B45E-37ED-4A67-8451-BB1F3FCC0661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x-none" noProof="0"/>
          </a:p>
        </p:txBody>
      </p:sp>
      <p:sp>
        <p:nvSpPr>
          <p:cNvPr id="32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4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CC0AE3-C06E-4C36-9545-7C84C0A2F9D7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C8C079-CD92-4553-A37C-E2D75C5FDFFB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Диаграмма 7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3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C0D1B4-6918-4110-9C19-2B873CDF878D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21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47F458-037B-42C4-8B64-CD3A4615108A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8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аблица 18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53A162-BB17-46A4-A7DD-CAAF46E65EAA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аблица 18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1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833846-262E-42CE-B8BA-207112EAD172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1447800"/>
            <a:ext cx="831850" cy="830263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" name="Oval 20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1447800"/>
            <a:ext cx="830263" cy="830263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8" name="Oval 22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1447800"/>
            <a:ext cx="830263" cy="830263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" name="Oval 23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1447800"/>
            <a:ext cx="831850" cy="830263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2" name="Oval 2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1447800"/>
            <a:ext cx="830262" cy="830263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3" name="Oval 29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2708275"/>
            <a:ext cx="831850" cy="831850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4" name="Oval 33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2708275"/>
            <a:ext cx="830263" cy="831850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" name="Oval 34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2708275"/>
            <a:ext cx="830263" cy="831850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Oval 35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2708275"/>
            <a:ext cx="831850" cy="831850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7" name="Oval 3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2708275"/>
            <a:ext cx="830262" cy="831850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8" name="Oval 37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3970338"/>
            <a:ext cx="831850" cy="830262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9" name="Oval 38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3970338"/>
            <a:ext cx="830263" cy="830262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0" name="Oval 39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3970338"/>
            <a:ext cx="830263" cy="830262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1" name="Oval 40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3970338"/>
            <a:ext cx="831850" cy="830262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Oval 41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3970338"/>
            <a:ext cx="830262" cy="830262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3" name="Oval 42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5249863"/>
            <a:ext cx="831850" cy="830262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4" name="Oval 43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5249863"/>
            <a:ext cx="830263" cy="830262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Oval 44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5249863"/>
            <a:ext cx="830263" cy="830262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6" name="Oval 45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5249863"/>
            <a:ext cx="831850" cy="830262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7" name="Oval 4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5249863"/>
            <a:ext cx="830262" cy="830262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3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30EA9-E0F6-4F04-A326-99EA86C9D92E}" type="datetimeFigureOut">
              <a:rPr lang="x-none"/>
              <a:pPr>
                <a:defRPr/>
              </a:pPr>
              <a:t>11.03.2022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9C218-6D6E-426B-9BF8-8426D394E01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1028700" y="2405063"/>
            <a:ext cx="8035925" cy="197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latin typeface="HSE Sans"/>
              </a:rPr>
              <a:t>Прикладная </a:t>
            </a:r>
            <a:r>
              <a:rPr lang="ru-RU" sz="3200" b="1" dirty="0" smtClean="0">
                <a:latin typeface="HSE Sans"/>
              </a:rPr>
              <a:t>траектория </a:t>
            </a:r>
            <a:r>
              <a:rPr lang="ru-RU" sz="3200" b="1" dirty="0" smtClean="0">
                <a:latin typeface="HSE Sans"/>
              </a:rPr>
              <a:t>«</a:t>
            </a:r>
            <a:r>
              <a:rPr lang="ru-RU" sz="3200" b="1" dirty="0"/>
              <a:t>Управление </a:t>
            </a:r>
            <a:r>
              <a:rPr lang="ru-RU" sz="3200" b="1" dirty="0" err="1"/>
              <a:t>низкоуглеродным</a:t>
            </a:r>
            <a:r>
              <a:rPr lang="ru-RU" sz="3200" b="1" dirty="0"/>
              <a:t> развитием компаний и территорий</a:t>
            </a:r>
            <a:r>
              <a:rPr lang="ru-RU" sz="3200" b="1" dirty="0" smtClean="0">
                <a:latin typeface="HSE Sans"/>
              </a:rPr>
              <a:t>»</a:t>
            </a:r>
            <a:r>
              <a:rPr lang="ru-RU" sz="3200" b="1" dirty="0" smtClean="0">
                <a:latin typeface="HSE Sans"/>
              </a:rPr>
              <a:t/>
            </a:r>
            <a:br>
              <a:rPr lang="ru-RU" sz="3200" b="1" dirty="0" smtClean="0">
                <a:latin typeface="HSE Sans"/>
              </a:rPr>
            </a:br>
            <a:r>
              <a:rPr lang="ru-RU" sz="3200" b="1" dirty="0" smtClean="0">
                <a:latin typeface="HSE Sans"/>
              </a:rPr>
              <a:t/>
            </a:r>
            <a:br>
              <a:rPr lang="ru-RU" sz="3200" b="1" dirty="0" smtClean="0">
                <a:latin typeface="HSE Sans"/>
              </a:rPr>
            </a:br>
            <a:r>
              <a:rPr lang="ru-RU" sz="3200" b="1" dirty="0" smtClean="0">
                <a:latin typeface="HSE Sans"/>
              </a:rPr>
              <a:t>Академический наставник траектории</a:t>
            </a:r>
            <a:br>
              <a:rPr lang="ru-RU" sz="3200" b="1" dirty="0" smtClean="0">
                <a:latin typeface="HSE Sans"/>
              </a:rPr>
            </a:br>
            <a:r>
              <a:rPr lang="ru-RU" sz="3200" b="1" dirty="0" smtClean="0">
                <a:latin typeface="HSE Sans"/>
              </a:rPr>
              <a:t>Птичников А.В</a:t>
            </a:r>
            <a:r>
              <a:rPr lang="ru-RU" sz="3200" b="1" dirty="0" smtClean="0">
                <a:latin typeface="HSE Sans"/>
              </a:rPr>
              <a:t>., </a:t>
            </a:r>
            <a:r>
              <a:rPr lang="ru-RU" sz="3200" b="1" dirty="0" err="1" smtClean="0">
                <a:latin typeface="HSE Sans"/>
              </a:rPr>
              <a:t>к</a:t>
            </a:r>
            <a:r>
              <a:rPr lang="ru-RU" sz="3200" b="1" dirty="0" err="1" smtClean="0">
                <a:latin typeface="HSE Sans"/>
              </a:rPr>
              <a:t>гн</a:t>
            </a:r>
            <a:r>
              <a:rPr lang="ru-RU" sz="3200" b="1" dirty="0" smtClean="0">
                <a:latin typeface="HSE Sans"/>
              </a:rPr>
              <a:t>., </a:t>
            </a:r>
            <a:r>
              <a:rPr lang="ru-RU" sz="3200" b="1" dirty="0" smtClean="0">
                <a:latin typeface="HSE Sans"/>
              </a:rPr>
              <a:t>доцент</a:t>
            </a:r>
            <a:r>
              <a:rPr lang="ru-RU" sz="3200" b="1" dirty="0" smtClean="0">
                <a:latin typeface="HSE Sans"/>
              </a:rPr>
              <a:t>. </a:t>
            </a:r>
            <a:endParaRPr lang="ru-RU" sz="3200" b="1" dirty="0" smtClean="0">
              <a:latin typeface="HSE Sans"/>
            </a:endParaRPr>
          </a:p>
        </p:txBody>
      </p:sp>
      <p:sp>
        <p:nvSpPr>
          <p:cNvPr id="12290" name="Текст 2"/>
          <p:cNvSpPr>
            <a:spLocks noGrp="1"/>
          </p:cNvSpPr>
          <p:nvPr>
            <p:ph type="body" sz="quarter" idx="10"/>
          </p:nvPr>
        </p:nvSpPr>
        <p:spPr>
          <a:xfrm>
            <a:off x="2074863" y="1187450"/>
            <a:ext cx="3848100" cy="434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513" y="1173163"/>
            <a:ext cx="2278062" cy="46355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dirty="0"/>
              <a:t>Магистерская программа «Управление низкоуглеродным развитием» </a:t>
            </a:r>
          </a:p>
        </p:txBody>
      </p:sp>
      <p:sp>
        <p:nvSpPr>
          <p:cNvPr id="12292" name="Текст 4"/>
          <p:cNvSpPr>
            <a:spLocks noGrp="1"/>
          </p:cNvSpPr>
          <p:nvPr>
            <p:ph type="body" idx="12"/>
          </p:nvPr>
        </p:nvSpPr>
        <p:spPr>
          <a:xfrm>
            <a:off x="8786813" y="1173163"/>
            <a:ext cx="2217737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HSE Sans"/>
              </a:rPr>
              <a:t>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HSE Sans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8363" y="1566863"/>
            <a:ext cx="10780712" cy="652462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</a:rPr>
              <a:t>Потенциал трудоустройства</a:t>
            </a:r>
          </a:p>
        </p:txBody>
      </p:sp>
      <p:sp>
        <p:nvSpPr>
          <p:cNvPr id="2150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868363" y="2219325"/>
            <a:ext cx="5245100" cy="3503558"/>
          </a:xfrm>
        </p:spPr>
        <p:txBody>
          <a:bodyPr lIns="0" tIns="0" rIns="0"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dirty="0" smtClean="0"/>
              <a:t>Предприятия и корпорации с зеленой климатической повесткой</a:t>
            </a:r>
            <a:endParaRPr lang="ru-RU" sz="2000" dirty="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2000" dirty="0"/>
              <a:t>Консалтинг и аудит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2000" dirty="0" smtClean="0"/>
              <a:t>Государственные </a:t>
            </a:r>
            <a:r>
              <a:rPr lang="ru-RU" sz="2000" dirty="0"/>
              <a:t>органы управления природопользованием и </a:t>
            </a:r>
            <a:r>
              <a:rPr lang="ru-RU" sz="2000" dirty="0" err="1"/>
              <a:t>низкоуглеродным</a:t>
            </a:r>
            <a:r>
              <a:rPr lang="ru-RU" sz="2000" dirty="0"/>
              <a:t> </a:t>
            </a:r>
            <a:r>
              <a:rPr lang="ru-RU" sz="2000" dirty="0" smtClean="0"/>
              <a:t>развитием</a:t>
            </a:r>
            <a:endParaRPr lang="ru-RU" sz="2000" dirty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dirty="0" smtClean="0"/>
              <a:t>Организации </a:t>
            </a:r>
            <a:r>
              <a:rPr lang="ru-RU" sz="2000" dirty="0" smtClean="0"/>
              <a:t>высшего образования, со специализацией по экологии, природопользованию, устойчивому развитию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2150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2150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1509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Потенциал трудоустройства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1510" name="AutoShape 14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6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18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20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ttps://phototass3.cdnvideo.ru/width/1020_b9261fa1/tass/m2/uploads/i/20191022/5206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14" y="1082748"/>
            <a:ext cx="3846513" cy="25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honoteka.org/uploads/posts/2021-05/1621633897_17-phonoteka_org-p-konsalting-fon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60" y="3893681"/>
            <a:ext cx="3846513" cy="25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4"/>
          <p:cNvSpPr>
            <a:spLocks noGrp="1"/>
          </p:cNvSpPr>
          <p:nvPr>
            <p:ph type="body" sz="quarter" idx="13"/>
          </p:nvPr>
        </p:nvSpPr>
        <p:spPr>
          <a:xfrm>
            <a:off x="1143000" y="541338"/>
            <a:ext cx="1901825" cy="4159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3314" name="Текст 5"/>
          <p:cNvSpPr>
            <a:spLocks noGrp="1"/>
          </p:cNvSpPr>
          <p:nvPr>
            <p:ph type="body" sz="quarter" idx="14"/>
          </p:nvPr>
        </p:nvSpPr>
        <p:spPr>
          <a:xfrm>
            <a:off x="345916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3315" name="Текст 6"/>
          <p:cNvSpPr>
            <a:spLocks noGrp="1"/>
          </p:cNvSpPr>
          <p:nvPr>
            <p:ph type="body" sz="quarter" idx="15"/>
          </p:nvPr>
        </p:nvSpPr>
        <p:spPr>
          <a:xfrm>
            <a:off x="625951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Траектории в рамках программы</a:t>
            </a:r>
          </a:p>
        </p:txBody>
      </p:sp>
      <p:sp>
        <p:nvSpPr>
          <p:cNvPr id="13316" name="Текст 3"/>
          <p:cNvSpPr txBox="1">
            <a:spLocks/>
          </p:cNvSpPr>
          <p:nvPr/>
        </p:nvSpPr>
        <p:spPr bwMode="auto">
          <a:xfrm>
            <a:off x="1819275" y="1406525"/>
            <a:ext cx="969803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20455A"/>
                </a:solidFill>
                <a:latin typeface="HSE Sans"/>
              </a:rPr>
              <a:t>Прикладная</a:t>
            </a:r>
            <a:r>
              <a:rPr lang="ru-RU" sz="2000" b="1" dirty="0" smtClean="0">
                <a:solidFill>
                  <a:srgbClr val="20455A"/>
                </a:solidFill>
                <a:latin typeface="HSE Sans"/>
              </a:rPr>
              <a:t> </a:t>
            </a:r>
            <a:r>
              <a:rPr lang="ru-RU" sz="2000" b="1" dirty="0">
                <a:solidFill>
                  <a:srgbClr val="20455A"/>
                </a:solidFill>
                <a:latin typeface="HSE Sans"/>
              </a:rPr>
              <a:t>траектория </a:t>
            </a:r>
            <a:r>
              <a:rPr lang="ru-RU" sz="2000" b="1" dirty="0">
                <a:solidFill>
                  <a:srgbClr val="20455A"/>
                </a:solidFill>
                <a:latin typeface="HSE Sans"/>
              </a:rPr>
              <a:t>«Управление </a:t>
            </a:r>
            <a:r>
              <a:rPr lang="ru-RU" sz="2000" b="1" dirty="0" err="1">
                <a:solidFill>
                  <a:srgbClr val="20455A"/>
                </a:solidFill>
                <a:latin typeface="HSE Sans"/>
              </a:rPr>
              <a:t>низкоуглеродным</a:t>
            </a:r>
            <a:r>
              <a:rPr lang="ru-RU" sz="2000" b="1" dirty="0">
                <a:solidFill>
                  <a:srgbClr val="20455A"/>
                </a:solidFill>
                <a:latin typeface="HSE Sans"/>
              </a:rPr>
              <a:t> развитием компаний и территорий</a:t>
            </a:r>
            <a:r>
              <a:rPr lang="ru-RU" sz="2000" b="1" dirty="0" smtClean="0">
                <a:solidFill>
                  <a:srgbClr val="20455A"/>
                </a:solidFill>
                <a:latin typeface="HSE Sans"/>
              </a:rPr>
              <a:t>»</a:t>
            </a:r>
            <a:endParaRPr lang="ru-RU" sz="2000" b="1" i="1" dirty="0">
              <a:solidFill>
                <a:srgbClr val="20455A"/>
              </a:solidFill>
              <a:latin typeface="HSE Sans"/>
            </a:endParaRPr>
          </a:p>
          <a:p>
            <a:pPr algn="just" fontAlgn="b">
              <a:buFont typeface="Arial" charset="0"/>
              <a:buNone/>
            </a:pPr>
            <a:endParaRPr lang="ru-RU" sz="1400" dirty="0">
              <a:solidFill>
                <a:srgbClr val="20455A"/>
              </a:solidFill>
              <a:latin typeface="HSE Sans"/>
            </a:endParaRPr>
          </a:p>
          <a:p>
            <a:pPr algn="just">
              <a:spcBef>
                <a:spcPts val="1000"/>
              </a:spcBef>
              <a:buFont typeface="Arial" charset="0"/>
              <a:buNone/>
            </a:pPr>
            <a:endParaRPr lang="ru-RU" sz="1600" b="1" dirty="0">
              <a:solidFill>
                <a:srgbClr val="20455A"/>
              </a:solidFill>
              <a:latin typeface="HSE Sans"/>
            </a:endParaRP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34165"/>
              </p:ext>
            </p:extLst>
          </p:nvPr>
        </p:nvGraphicFramePr>
        <p:xfrm>
          <a:off x="2534443" y="2018102"/>
          <a:ext cx="8982869" cy="4218153"/>
        </p:xfrm>
        <a:graphic>
          <a:graphicData uri="http://schemas.openxmlformats.org/drawingml/2006/table">
            <a:tbl>
              <a:tblPr/>
              <a:tblGrid>
                <a:gridCol w="1200140"/>
                <a:gridCol w="7782729"/>
              </a:tblGrid>
              <a:tr h="95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Фокус 1: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Углеродная нейтральность и декарбонизация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455A"/>
                        </a:solidFill>
                        <a:effectLst/>
                        <a:latin typeface="HSE Sans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7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Фокус 2: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Стратегии устойчивого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низкоуглеродного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 развития бизнеса в современных условиях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455A"/>
                        </a:solidFill>
                        <a:effectLst/>
                        <a:latin typeface="HSE Sans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Фокус 3: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Углеродные рынки и климатические проекты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455A"/>
                        </a:solidFill>
                        <a:effectLst/>
                        <a:latin typeface="HSE Sans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7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Фокус 4: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455A"/>
                          </a:solidFill>
                          <a:effectLst/>
                          <a:latin typeface="HSE Sans"/>
                          <a:cs typeface="Arial" charset="0"/>
                        </a:rPr>
                        <a:t>Процессы декарбонизации в различных отраслях народного хозяйства.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455A"/>
                        </a:solidFill>
                        <a:effectLst/>
                        <a:latin typeface="HSE Sans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1" name="Рисунок 21" descr="Приблизить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2427287"/>
            <a:ext cx="46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Рисунок 22" descr="Приблизить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49" y="3395662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Рисунок 23" descr="Приблизить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48" y="4057650"/>
            <a:ext cx="46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Рисунок 24" descr="Приблизить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5073650"/>
            <a:ext cx="46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cnfocus.com/wp-content/uploads/2020/12/201229-gree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3284" y="2068511"/>
            <a:ext cx="2426851" cy="42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61975" y="1298575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Фокус 1: </a:t>
            </a:r>
            <a:r>
              <a:rPr lang="ru-RU" sz="28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Углеродная нейтральность и декарбонизация</a:t>
            </a:r>
            <a:endParaRPr lang="ru-RU" sz="2800" b="1" dirty="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433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dirty="0" smtClean="0">
                <a:solidFill>
                  <a:srgbClr val="0E2D69"/>
                </a:solidFill>
                <a:latin typeface="HSE Sans"/>
              </a:rPr>
              <a:t>Прикладная траектория</a:t>
            </a:r>
            <a:endParaRPr lang="ru-RU" sz="1200" dirty="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6548438" y="2074863"/>
            <a:ext cx="480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3864"/>
                </a:solidFill>
                <a:latin typeface="HSE Sans"/>
              </a:rPr>
              <a:t>Основные </a:t>
            </a:r>
            <a:r>
              <a:rPr lang="ru-RU" sz="1600" b="1" dirty="0" smtClean="0">
                <a:solidFill>
                  <a:srgbClr val="203864"/>
                </a:solidFill>
                <a:latin typeface="HSE Sans"/>
              </a:rPr>
              <a:t>темы:</a:t>
            </a:r>
            <a:endParaRPr lang="ru-RU" sz="1600" b="1" dirty="0">
              <a:solidFill>
                <a:srgbClr val="203864"/>
              </a:solidFill>
              <a:latin typeface="HSE Sans"/>
            </a:endParaRPr>
          </a:p>
          <a:p>
            <a:r>
              <a:rPr lang="ru-RU" sz="1600" dirty="0" smtClean="0"/>
              <a:t>Парижское соглашение и углеродная нейтральность бизнеса. Понятие </a:t>
            </a:r>
            <a:r>
              <a:rPr lang="ru-RU" sz="1600" dirty="0"/>
              <a:t>об экологическом и углеродном следе (</a:t>
            </a:r>
            <a:r>
              <a:rPr lang="en-US" sz="1600" dirty="0"/>
              <a:t>footprint</a:t>
            </a:r>
            <a:r>
              <a:rPr lang="ru-RU" sz="1600" dirty="0"/>
              <a:t>) производства. Углеродная нейтральность бизнеса и пути ее достижения. Декарбонизация как инструмент достижения углеродной нейтральности. Основные пути декарбонизации производства. Основные технологии декарбонизации, проекты </a:t>
            </a:r>
            <a:r>
              <a:rPr lang="en-US" sz="1600" dirty="0"/>
              <a:t>CCS</a:t>
            </a:r>
            <a:r>
              <a:rPr lang="ru-RU" sz="1600" dirty="0"/>
              <a:t>. Природно-климатические решения. </a:t>
            </a:r>
            <a:endParaRPr lang="ru-RU" sz="1600" dirty="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4341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584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0455A"/>
                </a:solidFill>
                <a:latin typeface="HSE Sans"/>
              </a:rPr>
              <a:t>НАПРАВЛЕНИЯ ОБУЧЕНИЯ – </a:t>
            </a:r>
            <a:r>
              <a:rPr lang="ru-RU" sz="1600" b="1" dirty="0" smtClean="0">
                <a:solidFill>
                  <a:srgbClr val="20455A"/>
                </a:solidFill>
                <a:latin typeface="HSE Sans"/>
              </a:rPr>
              <a:t>оценка экологического и углеродного следа компании. Методологии  и технологии достижения углеродной нейтральности</a:t>
            </a:r>
            <a:endParaRPr lang="ru-RU" sz="1600" b="1" dirty="0">
              <a:solidFill>
                <a:srgbClr val="20455A"/>
              </a:solidFill>
              <a:latin typeface="HSE Sans"/>
            </a:endParaRPr>
          </a:p>
        </p:txBody>
      </p:sp>
      <p:pic>
        <p:nvPicPr>
          <p:cNvPr id="1026" name="Picture 2" descr="https://www.lmwindpower.com/sites/default/files/2020-07/IV%20Clean%20LM%20carbon%20foo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1" y="1867694"/>
            <a:ext cx="6115754" cy="3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585788" y="1277938"/>
            <a:ext cx="11058525" cy="776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Фокус 2</a:t>
            </a:r>
            <a:r>
              <a:rPr lang="ru-RU" sz="28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: </a:t>
            </a:r>
            <a:r>
              <a:rPr lang="ru-RU" sz="2800" dirty="0">
                <a:solidFill>
                  <a:srgbClr val="20455A"/>
                </a:solidFill>
                <a:latin typeface="HSE Sans"/>
                <a:cs typeface="Arial" charset="0"/>
              </a:rPr>
              <a:t>Стратегии устойчивого </a:t>
            </a:r>
            <a:r>
              <a:rPr lang="ru-RU" sz="2800" dirty="0" err="1">
                <a:solidFill>
                  <a:srgbClr val="20455A"/>
                </a:solidFill>
                <a:latin typeface="HSE Sans"/>
                <a:cs typeface="Arial" charset="0"/>
              </a:rPr>
              <a:t>низкоуглеродного</a:t>
            </a:r>
            <a:r>
              <a:rPr lang="ru-RU" sz="2800" dirty="0">
                <a:solidFill>
                  <a:srgbClr val="20455A"/>
                </a:solidFill>
                <a:latin typeface="HSE Sans"/>
                <a:cs typeface="Arial" charset="0"/>
              </a:rPr>
              <a:t> развития бизнеса в современных условиях</a:t>
            </a:r>
            <a:endParaRPr lang="ru-RU" sz="2800" b="1" dirty="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5362" name="Текст 5"/>
          <p:cNvSpPr>
            <a:spLocks noGrp="1"/>
          </p:cNvSpPr>
          <p:nvPr>
            <p:ph type="body" sz="quarter" idx="15"/>
          </p:nvPr>
        </p:nvSpPr>
        <p:spPr>
          <a:xfrm>
            <a:off x="625951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HSE Sans"/>
              </a:rPr>
              <a:t>Прикладная </a:t>
            </a:r>
            <a:r>
              <a:rPr lang="ru-RU" sz="1200" dirty="0" smtClean="0">
                <a:latin typeface="HSE Sans"/>
              </a:rPr>
              <a:t>траектория</a:t>
            </a: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6896100" y="2498725"/>
            <a:ext cx="44989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3864"/>
                </a:solidFill>
                <a:latin typeface="HSE Sans"/>
              </a:rPr>
              <a:t>Основные </a:t>
            </a:r>
            <a:r>
              <a:rPr lang="ru-RU" sz="1600" b="1" dirty="0" smtClean="0">
                <a:solidFill>
                  <a:srgbClr val="203864"/>
                </a:solidFill>
                <a:latin typeface="HSE Sans"/>
              </a:rPr>
              <a:t>темы:</a:t>
            </a:r>
            <a:endParaRPr lang="en-US" sz="1600" b="1" dirty="0" smtClean="0">
              <a:solidFill>
                <a:srgbClr val="203864"/>
              </a:solidFill>
              <a:latin typeface="HS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Корпоративное управление в новых условиях. Социальные принципы: </a:t>
            </a:r>
            <a:r>
              <a:rPr lang="en-US" sz="1600" dirty="0"/>
              <a:t>H</a:t>
            </a:r>
            <a:r>
              <a:rPr lang="ru-RU" sz="1600" dirty="0"/>
              <a:t>&amp;</a:t>
            </a:r>
            <a:r>
              <a:rPr lang="en-US" sz="1600" dirty="0"/>
              <a:t>S</a:t>
            </a:r>
            <a:r>
              <a:rPr lang="ru-RU" sz="1600" dirty="0"/>
              <a:t>, права работников, взаимоотношения с местным населением и </a:t>
            </a:r>
            <a:r>
              <a:rPr lang="ru-RU" sz="1600" dirty="0" err="1" smtClean="0"/>
              <a:t>стейкхолдерами</a:t>
            </a:r>
            <a:r>
              <a:rPr lang="ru-RU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Экологические </a:t>
            </a:r>
            <a:r>
              <a:rPr lang="ru-RU" sz="1600" dirty="0"/>
              <a:t>принципы: климат, управление отходами, управление биоразнообразием и водными ресурсами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Ответственные </a:t>
            </a:r>
            <a:r>
              <a:rPr lang="ru-RU" sz="1600" dirty="0"/>
              <a:t>закупки </a:t>
            </a:r>
            <a:r>
              <a:rPr lang="ru-RU" sz="1600" dirty="0" smtClean="0"/>
              <a:t>сырья.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ребования </a:t>
            </a:r>
            <a:r>
              <a:rPr lang="ru-RU" sz="1600" dirty="0"/>
              <a:t>прозрачности, раскрытия информации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03864"/>
                </a:solidFill>
                <a:latin typeface="HSE Sans"/>
              </a:rPr>
              <a:t>ESG </a:t>
            </a: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рейтинги и зеленое финансирование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Стратегии </a:t>
            </a:r>
            <a:r>
              <a:rPr lang="ru-RU" sz="1600" dirty="0" err="1" smtClean="0">
                <a:solidFill>
                  <a:srgbClr val="203864"/>
                </a:solidFill>
                <a:latin typeface="HSE Sans"/>
              </a:rPr>
              <a:t>низкоуглеродного</a:t>
            </a:r>
            <a:r>
              <a:rPr lang="ru-RU" sz="1600" dirty="0">
                <a:solidFill>
                  <a:srgbClr val="203864"/>
                </a:solidFill>
                <a:latin typeface="HSE Sans"/>
              </a:rPr>
              <a:t> </a:t>
            </a: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развития бизнеса</a:t>
            </a:r>
            <a:endParaRPr lang="en-US" sz="1600" dirty="0">
              <a:solidFill>
                <a:srgbClr val="203864"/>
              </a:solidFill>
              <a:latin typeface="HSE Sans"/>
            </a:endParaRPr>
          </a:p>
          <a:p>
            <a:endParaRPr lang="ru-RU" sz="1600" b="1" dirty="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13"/>
          </p:nvPr>
        </p:nvSpPr>
        <p:spPr>
          <a:xfrm>
            <a:off x="1143000" y="541338"/>
            <a:ext cx="1901825" cy="4159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5365" name="Текст 5"/>
          <p:cNvSpPr>
            <a:spLocks noGrp="1"/>
          </p:cNvSpPr>
          <p:nvPr>
            <p:ph type="body" sz="quarter" idx="14"/>
          </p:nvPr>
        </p:nvSpPr>
        <p:spPr>
          <a:xfrm>
            <a:off x="345916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0455A"/>
                </a:solidFill>
                <a:latin typeface="HSE Sans"/>
              </a:rPr>
              <a:t>НАПРАВЛЕНИЯ ОБУЧЕНИЯ – </a:t>
            </a:r>
            <a:r>
              <a:rPr lang="ru-RU" sz="1600" b="1" dirty="0" smtClean="0">
                <a:solidFill>
                  <a:srgbClr val="20455A"/>
                </a:solidFill>
                <a:latin typeface="HSE Sans"/>
              </a:rPr>
              <a:t>Разработка стратегий устойчивого развития бизнеса с учетом целей компаний</a:t>
            </a:r>
            <a:endParaRPr lang="ru-RU" sz="1600" b="1" dirty="0">
              <a:solidFill>
                <a:srgbClr val="20455A"/>
              </a:solidFill>
              <a:latin typeface="HSE Sans"/>
            </a:endParaRPr>
          </a:p>
        </p:txBody>
      </p:sp>
      <p:pic>
        <p:nvPicPr>
          <p:cNvPr id="2049" name="Picture 1" descr="https://im0-tub-ru.yandex.net/i?id=c91f3cec3d70a067f90e9c6e3c78728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127191"/>
            <a:ext cx="6308725" cy="35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85788" y="1317625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Фокус 3: </a:t>
            </a:r>
            <a: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Углеродные рынки и климатические проекты</a:t>
            </a:r>
            <a: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/>
            </a:r>
            <a:b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</a:br>
            <a:endParaRPr lang="ru-RU" sz="2400" b="1" dirty="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638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dirty="0" smtClean="0">
                <a:solidFill>
                  <a:srgbClr val="0E2D69"/>
                </a:solidFill>
                <a:latin typeface="HSE Sans"/>
              </a:rPr>
              <a:t>Прикладная траектория</a:t>
            </a:r>
            <a:endParaRPr lang="ru-RU" sz="1200" dirty="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7277100" y="1905000"/>
            <a:ext cx="44894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3864"/>
                </a:solidFill>
                <a:latin typeface="HSE Sans"/>
              </a:rPr>
              <a:t>Основные </a:t>
            </a:r>
            <a:r>
              <a:rPr lang="ru-RU" sz="1600" b="1" dirty="0" smtClean="0">
                <a:solidFill>
                  <a:srgbClr val="203864"/>
                </a:solidFill>
                <a:latin typeface="HSE Sans"/>
              </a:rPr>
              <a:t>темы:</a:t>
            </a:r>
            <a:endParaRPr lang="ru-RU" sz="1600" b="1" dirty="0">
              <a:solidFill>
                <a:srgbClr val="203864"/>
              </a:solidFill>
              <a:latin typeface="HS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Регулируемые углеродные рынки и углеродные налоги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Добровольные углеродные рынки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Рынки по ст. 6.2 и 6.4 Парижского соглашения</a:t>
            </a:r>
            <a:endParaRPr lang="ru-RU" sz="1600" dirty="0" smtClean="0">
              <a:solidFill>
                <a:srgbClr val="203864"/>
              </a:solidFill>
              <a:latin typeface="HS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Климатические 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Базовая линия и дополнительность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Природно-климатические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3864"/>
                </a:solidFill>
                <a:latin typeface="HSE Sans"/>
              </a:rPr>
              <a:t>Основные принципы торговли сокращениями выбросов</a:t>
            </a:r>
          </a:p>
          <a:p>
            <a:endParaRPr lang="ru-RU" sz="1600" dirty="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6389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0455A"/>
                </a:solidFill>
                <a:latin typeface="HSE Sans"/>
              </a:rPr>
              <a:t>НАПРАВЛЕНИЯ ОБУЧЕНИЯ – </a:t>
            </a:r>
            <a:r>
              <a:rPr lang="ru-RU" sz="1600" b="1" dirty="0" smtClean="0">
                <a:solidFill>
                  <a:srgbClr val="20455A"/>
                </a:solidFill>
                <a:latin typeface="HSE Sans"/>
              </a:rPr>
              <a:t>изучение углеродных рынков и обучение основам проектирования климатических проектов</a:t>
            </a:r>
            <a:endParaRPr lang="ru-RU" sz="1600" b="1" dirty="0">
              <a:solidFill>
                <a:srgbClr val="20455A"/>
              </a:solidFill>
              <a:latin typeface="HSE Sans"/>
            </a:endParaRPr>
          </a:p>
        </p:txBody>
      </p:sp>
      <p:pic>
        <p:nvPicPr>
          <p:cNvPr id="3074" name="Picture 2" descr="https://images.squarespace-cdn.com/content/v1/52abb9b9e4b0cb06a591754d/1466119707252-A56ECNIG5VZOWDZAQNWV/image-ass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905000"/>
            <a:ext cx="6200775" cy="37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85788" y="1447800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Фокус 4: </a:t>
            </a:r>
            <a:r>
              <a:rPr lang="ru-RU" sz="2400" b="1" dirty="0" smtClean="0">
                <a:solidFill>
                  <a:srgbClr val="20455A"/>
                </a:solidFill>
                <a:latin typeface="HSE Sans"/>
                <a:cs typeface="Arial" charset="0"/>
              </a:rPr>
              <a:t>Процессы декарбонизации в различных отраслях народного хозяйства</a:t>
            </a:r>
            <a:r>
              <a:rPr lang="ru-RU" sz="4000" dirty="0" smtClean="0">
                <a:solidFill>
                  <a:srgbClr val="20455A"/>
                </a:solidFill>
                <a:latin typeface="HSE Sans"/>
                <a:cs typeface="Arial" charset="0"/>
              </a:rPr>
              <a:t/>
            </a:r>
            <a:br>
              <a:rPr lang="ru-RU" sz="4000" dirty="0" smtClean="0">
                <a:solidFill>
                  <a:srgbClr val="20455A"/>
                </a:solidFill>
                <a:latin typeface="HSE Sans"/>
                <a:cs typeface="Arial" charset="0"/>
              </a:rPr>
            </a:br>
            <a:endParaRPr lang="ru-RU" sz="4000" dirty="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7410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dirty="0" smtClean="0">
                <a:solidFill>
                  <a:srgbClr val="0E2D69"/>
                </a:solidFill>
                <a:latin typeface="HSE Sans"/>
              </a:rPr>
              <a:t>Прикладная</a:t>
            </a:r>
            <a:r>
              <a:rPr lang="ru-RU" sz="1200" dirty="0" smtClean="0">
                <a:solidFill>
                  <a:srgbClr val="0E2D69"/>
                </a:solidFill>
                <a:latin typeface="HSE Sans"/>
              </a:rPr>
              <a:t> </a:t>
            </a:r>
            <a:r>
              <a:rPr lang="ru-RU" sz="1200" dirty="0" smtClean="0">
                <a:solidFill>
                  <a:srgbClr val="0E2D69"/>
                </a:solidFill>
                <a:latin typeface="HSE Sans"/>
              </a:rPr>
              <a:t>траектория</a:t>
            </a:r>
          </a:p>
        </p:txBody>
      </p:sp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5848350" y="2236788"/>
            <a:ext cx="5327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3864"/>
                </a:solidFill>
                <a:latin typeface="HSE Sans"/>
              </a:rPr>
              <a:t>Основные </a:t>
            </a:r>
            <a:r>
              <a:rPr lang="ru-RU" sz="1600" b="1" dirty="0" smtClean="0">
                <a:solidFill>
                  <a:srgbClr val="203864"/>
                </a:solidFill>
                <a:latin typeface="HSE Sans"/>
              </a:rPr>
              <a:t>темы</a:t>
            </a:r>
            <a:r>
              <a:rPr lang="ru-RU" sz="1600" b="1" dirty="0" smtClean="0">
                <a:solidFill>
                  <a:srgbClr val="203864"/>
                </a:solidFill>
                <a:latin typeface="HSE Sans"/>
              </a:rPr>
              <a:t>:</a:t>
            </a:r>
            <a:endParaRPr lang="ru-RU" sz="1600" b="1" dirty="0">
              <a:solidFill>
                <a:srgbClr val="203864"/>
              </a:solidFill>
              <a:latin typeface="HS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3864"/>
                </a:solidFill>
                <a:latin typeface="HSE Sans"/>
              </a:rPr>
              <a:t>Т</a:t>
            </a: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рансграничное углеродное регулирование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Декарбонизация </a:t>
            </a:r>
            <a:r>
              <a:rPr lang="ru-RU" sz="1600" dirty="0">
                <a:solidFill>
                  <a:srgbClr val="203864"/>
                </a:solidFill>
                <a:latin typeface="HSE Sans"/>
              </a:rPr>
              <a:t>в нефтегазовой отрасли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Декарбонизация в металлургии</a:t>
            </a:r>
            <a:endParaRPr lang="ru-RU" sz="1600" dirty="0">
              <a:solidFill>
                <a:srgbClr val="203864"/>
              </a:solidFill>
              <a:latin typeface="HS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Декарбонизация в горно-добывающей отрасли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Декарбонизация в производстве цемента, удобрений, целлюлозы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03864"/>
                </a:solidFill>
                <a:latin typeface="HSE Sans"/>
              </a:rPr>
              <a:t>Глобальные системы сертификации устойчивости</a:t>
            </a:r>
          </a:p>
          <a:p>
            <a:pPr>
              <a:buFont typeface="Wingdings" pitchFamily="2" charset="2"/>
              <a:buChar char="§"/>
            </a:pPr>
            <a:endParaRPr lang="ru-RU" sz="1600" dirty="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7413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7414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0455A"/>
                </a:solidFill>
                <a:latin typeface="HSE Sans"/>
              </a:rPr>
              <a:t>НАПРАВЛЕНИЯ ОБУЧЕНИЯ – уязвимость и адаптация экосистем и сообществ  изменениям климата</a:t>
            </a:r>
          </a:p>
        </p:txBody>
      </p:sp>
      <p:pic>
        <p:nvPicPr>
          <p:cNvPr id="4100" name="Picture 4" descr="https://www.h2-view.com/wp-content/files/30347/HTIBoi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24088"/>
            <a:ext cx="4488931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868363" y="1443038"/>
            <a:ext cx="10780712" cy="776287"/>
          </a:xfrm>
        </p:spPr>
        <p:txBody>
          <a:bodyPr/>
          <a:lstStyle/>
          <a:p>
            <a:pPr defTabSz="517525" eaLnBrk="1" hangingPunct="1"/>
            <a:r>
              <a:rPr lang="ru-RU" sz="2800" b="1" dirty="0" smtClean="0">
                <a:solidFill>
                  <a:srgbClr val="20455A"/>
                </a:solidFill>
                <a:latin typeface="HSE Sans"/>
              </a:rPr>
              <a:t>Дисциплины, близкие к </a:t>
            </a:r>
            <a:r>
              <a:rPr lang="ru-RU" sz="2800" b="1" dirty="0" smtClean="0">
                <a:solidFill>
                  <a:srgbClr val="20455A"/>
                </a:solidFill>
                <a:latin typeface="HSE Sans"/>
              </a:rPr>
              <a:t>прикладной траектории</a:t>
            </a:r>
            <a:endParaRPr lang="ru-RU" sz="2800" b="1" dirty="0" smtClean="0">
              <a:solidFill>
                <a:srgbClr val="20455A"/>
              </a:solidFill>
              <a:latin typeface="HSE Sans"/>
            </a:endParaRPr>
          </a:p>
        </p:txBody>
      </p:sp>
      <p:sp>
        <p:nvSpPr>
          <p:cNvPr id="18434" name="Текст 3"/>
          <p:cNvSpPr>
            <a:spLocks noGrp="1"/>
          </p:cNvSpPr>
          <p:nvPr>
            <p:ph type="body" sz="quarter" idx="12"/>
          </p:nvPr>
        </p:nvSpPr>
        <p:spPr>
          <a:xfrm>
            <a:off x="422276" y="2219325"/>
            <a:ext cx="4423412" cy="3392488"/>
          </a:xfrm>
        </p:spPr>
        <p:txBody>
          <a:bodyPr>
            <a:normAutofit fontScale="92500" lnSpcReduction="20000"/>
          </a:bodyPr>
          <a:lstStyle/>
          <a:p>
            <a:pPr algn="just"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Современные изменения климата</a:t>
            </a:r>
          </a:p>
          <a:p>
            <a:pPr algn="just"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Глобальный углеродный цикл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Глобальные изменения, кризисы и катастрофы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Международные климатические соглашения и национальное климатическое регулирование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Методы мониторинга потоков углерода в экосистемах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Адаптация территорий к изменениям климата и климатической политике</a:t>
            </a:r>
          </a:p>
          <a:p>
            <a:pPr algn="just" fontAlgn="base">
              <a:spcAft>
                <a:spcPct val="0"/>
              </a:spcAft>
              <a:buFont typeface="Arial" charset="0"/>
              <a:buNone/>
            </a:pPr>
            <a:endParaRPr lang="ru-RU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5" name="Текст 4"/>
          <p:cNvSpPr>
            <a:spLocks noGrp="1"/>
          </p:cNvSpPr>
          <p:nvPr>
            <p:ph type="body" sz="quarter" idx="13"/>
          </p:nvPr>
        </p:nvSpPr>
        <p:spPr>
          <a:xfrm>
            <a:off x="1143000" y="541338"/>
            <a:ext cx="1901825" cy="4159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8436" name="Текст 5"/>
          <p:cNvSpPr>
            <a:spLocks noGrp="1"/>
          </p:cNvSpPr>
          <p:nvPr>
            <p:ph type="body" sz="quarter" idx="14"/>
          </p:nvPr>
        </p:nvSpPr>
        <p:spPr>
          <a:xfrm>
            <a:off x="345916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8437" name="Текст 6"/>
          <p:cNvSpPr>
            <a:spLocks noGrp="1"/>
          </p:cNvSpPr>
          <p:nvPr>
            <p:ph type="body" sz="quarter" idx="15"/>
          </p:nvPr>
        </p:nvSpPr>
        <p:spPr>
          <a:xfrm>
            <a:off x="625951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Дисциплины программы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8439" name="Rectangle 42"/>
          <p:cNvSpPr>
            <a:spLocks noChangeArrowheads="1"/>
          </p:cNvSpPr>
          <p:nvPr/>
        </p:nvSpPr>
        <p:spPr bwMode="auto">
          <a:xfrm>
            <a:off x="8601075" y="4129088"/>
            <a:ext cx="392113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https://climateactiontracker.org/media/images/CAT_2021.05_2100WarmingProjectionsGraph.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87" y="2010032"/>
            <a:ext cx="7222488" cy="33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89013" y="1330325"/>
            <a:ext cx="10780712" cy="776288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srgbClr val="20455A"/>
                </a:solidFill>
                <a:latin typeface="HSE Sans"/>
              </a:rPr>
              <a:t>Преподаватели </a:t>
            </a:r>
            <a:r>
              <a:rPr lang="ru-RU" sz="2400" b="1" dirty="0" smtClean="0">
                <a:solidFill>
                  <a:srgbClr val="20455A"/>
                </a:solidFill>
                <a:latin typeface="HSE Sans"/>
              </a:rPr>
              <a:t>прикладной </a:t>
            </a:r>
            <a:r>
              <a:rPr lang="ru-RU" sz="2400" b="1" dirty="0" smtClean="0">
                <a:solidFill>
                  <a:srgbClr val="20455A"/>
                </a:solidFill>
                <a:latin typeface="HSE Sans"/>
              </a:rPr>
              <a:t>траектории</a:t>
            </a:r>
          </a:p>
        </p:txBody>
      </p:sp>
      <p:sp>
        <p:nvSpPr>
          <p:cNvPr id="19458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9459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9460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Преподаватели программы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3044825" y="2106613"/>
            <a:ext cx="1931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/>
              <a:t>Юлкин</a:t>
            </a:r>
            <a:r>
              <a:rPr lang="ru-RU" b="1" dirty="0" smtClean="0"/>
              <a:t> </a:t>
            </a:r>
            <a:r>
              <a:rPr lang="ru-RU" b="1" dirty="0" smtClean="0"/>
              <a:t>Михаил</a:t>
            </a:r>
            <a:endParaRPr lang="ru-RU" b="1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Carbon Lab</a:t>
            </a:r>
            <a:endParaRPr lang="ru-RU" b="1" dirty="0"/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9485313" y="2106613"/>
            <a:ext cx="22844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Лукин Владимир</a:t>
            </a:r>
            <a:endParaRPr lang="ru-RU" b="1" dirty="0"/>
          </a:p>
          <a:p>
            <a:pPr>
              <a:spcBef>
                <a:spcPct val="50000"/>
              </a:spcBef>
            </a:pPr>
            <a:r>
              <a:rPr lang="ru-RU" b="1" dirty="0" smtClean="0"/>
              <a:t>КПМГ России</a:t>
            </a:r>
            <a:endParaRPr lang="ru-RU" b="1" dirty="0"/>
          </a:p>
        </p:txBody>
      </p:sp>
      <p:pic>
        <p:nvPicPr>
          <p:cNvPr id="6146" name="Picture 2" descr="https://static.tildacdn.com/tild6566-3162-4333-b938-656338363039/ph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191055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931568/pub_5fc4b6344c127965dbdb12c0_5fc4b732b545e634884ea75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3196430"/>
            <a:ext cx="2240452" cy="32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-3.vedomosti.ru/image/2021/y/z5fjx/retina_medium-19k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339306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086475" y="3988593"/>
            <a:ext cx="19319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Калашникова Ольга</a:t>
            </a:r>
            <a:endParaRPr lang="ru-RU" b="1" dirty="0"/>
          </a:p>
          <a:p>
            <a:pPr>
              <a:spcBef>
                <a:spcPct val="50000"/>
              </a:spcBef>
            </a:pPr>
            <a:r>
              <a:rPr lang="ru-RU" b="1" dirty="0" smtClean="0"/>
              <a:t>Северсталь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8363" y="1443038"/>
            <a:ext cx="10780712" cy="776287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</a:rPr>
              <a:t>Практики и магистерские диссертации</a:t>
            </a:r>
          </a:p>
        </p:txBody>
      </p:sp>
      <p:sp>
        <p:nvSpPr>
          <p:cNvPr id="2048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22275" y="2250145"/>
            <a:ext cx="4748815" cy="3392488"/>
          </a:xfrm>
        </p:spPr>
        <p:txBody>
          <a:bodyPr lIns="0" tIns="0" rIns="0"/>
          <a:lstStyle/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dirty="0" smtClean="0"/>
              <a:t>Центр ответственного природопользования </a:t>
            </a:r>
            <a:r>
              <a:rPr lang="ru-RU" sz="2000" b="1" dirty="0" smtClean="0"/>
              <a:t>(ИГ РАН)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dirty="0" smtClean="0"/>
              <a:t>Партнерские предприятия: список уточняется: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dirty="0"/>
              <a:t>м</a:t>
            </a:r>
            <a:r>
              <a:rPr lang="ru-RU" sz="2000" b="1" dirty="0" smtClean="0"/>
              <a:t>еталлургия, ЦБК, возможно </a:t>
            </a:r>
            <a:r>
              <a:rPr lang="ru-RU" sz="2000" b="1" dirty="0" err="1" smtClean="0"/>
              <a:t>нефтегаз</a:t>
            </a:r>
            <a:endParaRPr lang="ru-RU" sz="2000" b="1" dirty="0" smtClean="0"/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dirty="0" smtClean="0"/>
              <a:t>Расчеты эмиссий предприятий и путей их снижения, основы моделирования для природно-климатических решений, разработка локальных стратегий.</a:t>
            </a:r>
            <a:endParaRPr lang="ru-RU" sz="2000" b="1" dirty="0" smtClean="0"/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endParaRPr lang="ru-RU" sz="2000" b="1" dirty="0" smtClean="0"/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20484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0485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Практики и магистерские диссертации программы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pic>
        <p:nvPicPr>
          <p:cNvPr id="8194" name="Picture 2" descr="https://regentpromotions.com/wp-content/uploads/2015/11/business-consu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947535"/>
            <a:ext cx="6485357" cy="4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573</Words>
  <Application>Microsoft Office PowerPoint</Application>
  <PresentationFormat>Произвольный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Прикладная траектория «Управление низкоуглеродным развитием компаний и территорий»  Академический наставник траектории Птичников А.В., кгн., доцент. </vt:lpstr>
      <vt:lpstr>Презентация PowerPoint</vt:lpstr>
      <vt:lpstr>Фокус 1: Углеродная нейтральность и декарбонизация</vt:lpstr>
      <vt:lpstr>Фокус 2: Стратегии устойчивого низкоуглеродного развития бизнеса в современных условиях</vt:lpstr>
      <vt:lpstr>Фокус 3: Углеродные рынки и климатические проекты </vt:lpstr>
      <vt:lpstr>Фокус 4: Процессы декарбонизации в различных отраслях народного хозяйства </vt:lpstr>
      <vt:lpstr>Дисциплины, близкие к прикладной траектории</vt:lpstr>
      <vt:lpstr>Преподаватели прикладной траектории</vt:lpstr>
      <vt:lpstr>Практики и магистерские диссертации</vt:lpstr>
      <vt:lpstr>Потенциал трудоустройства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Андрей</cp:lastModifiedBy>
  <cp:revision>124</cp:revision>
  <cp:lastPrinted>2021-11-11T13:08:42Z</cp:lastPrinted>
  <dcterms:created xsi:type="dcterms:W3CDTF">2021-11-11T08:52:47Z</dcterms:created>
  <dcterms:modified xsi:type="dcterms:W3CDTF">2022-03-11T17:09:32Z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