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69" r:id="rId1"/>
  </p:sldMasterIdLst>
  <p:notesMasterIdLst>
    <p:notesMasterId r:id="rId19"/>
  </p:notesMasterIdLst>
  <p:handoutMasterIdLst>
    <p:handoutMasterId r:id="rId20"/>
  </p:handoutMasterIdLst>
  <p:sldIdLst>
    <p:sldId id="575" r:id="rId2"/>
    <p:sldId id="625" r:id="rId3"/>
    <p:sldId id="626" r:id="rId4"/>
    <p:sldId id="627" r:id="rId5"/>
    <p:sldId id="593" r:id="rId6"/>
    <p:sldId id="619" r:id="rId7"/>
    <p:sldId id="628" r:id="rId8"/>
    <p:sldId id="597" r:id="rId9"/>
    <p:sldId id="610" r:id="rId10"/>
    <p:sldId id="629" r:id="rId11"/>
    <p:sldId id="630" r:id="rId12"/>
    <p:sldId id="631" r:id="rId13"/>
    <p:sldId id="632" r:id="rId14"/>
    <p:sldId id="607" r:id="rId15"/>
    <p:sldId id="633" r:id="rId16"/>
    <p:sldId id="635" r:id="rId17"/>
    <p:sldId id="59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ko maria" initials="gm" lastIdx="6" clrIdx="0"/>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CD5"/>
    <a:srgbClr val="FF9999"/>
    <a:srgbClr val="D1E26C"/>
    <a:srgbClr val="EDD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1011" autoAdjust="0"/>
  </p:normalViewPr>
  <p:slideViewPr>
    <p:cSldViewPr snapToGrid="0">
      <p:cViewPr varScale="1">
        <p:scale>
          <a:sx n="93" d="100"/>
          <a:sy n="93" d="100"/>
        </p:scale>
        <p:origin x="461" y="86"/>
      </p:cViewPr>
      <p:guideLst>
        <p:guide orient="horz" pos="2183"/>
        <p:guide pos="386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132F19-B261-47C0-873A-42CF16B809BA}" type="datetimeFigureOut">
              <a:rPr lang="ru-RU" smtClean="0"/>
              <a:pPr/>
              <a:t>04.04.2025</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F14EDE-14F6-41F6-9689-61ED9BA6C72D}" type="slidenum">
              <a:rPr lang="ru-RU" smtClean="0"/>
              <a:pPr/>
              <a:t>‹#›</a:t>
            </a:fld>
            <a:endParaRPr lang="ru-RU" dirty="0"/>
          </a:p>
        </p:txBody>
      </p:sp>
    </p:spTree>
    <p:extLst>
      <p:ext uri="{BB962C8B-B14F-4D97-AF65-F5344CB8AC3E}">
        <p14:creationId xmlns:p14="http://schemas.microsoft.com/office/powerpoint/2010/main" val="1358393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6A24D-4E20-4D60-BEE6-EA8216424CCF}" type="datetimeFigureOut">
              <a:rPr lang="ru-RU" smtClean="0"/>
              <a:pPr/>
              <a:t>04.04.2025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4C192-10FD-4124-ABD7-27DAD46BB6BC}" type="slidenum">
              <a:rPr lang="ru-RU" smtClean="0"/>
              <a:pPr/>
              <a:t>‹#›</a:t>
            </a:fld>
            <a:endParaRPr lang="ru-RU" dirty="0"/>
          </a:p>
        </p:txBody>
      </p:sp>
    </p:spTree>
    <p:extLst>
      <p:ext uri="{BB962C8B-B14F-4D97-AF65-F5344CB8AC3E}">
        <p14:creationId xmlns:p14="http://schemas.microsoft.com/office/powerpoint/2010/main" val="1960118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2615127" y="-18670"/>
            <a:ext cx="9608854" cy="6858001"/>
          </a:xfrm>
          <a:prstGeom prst="rect">
            <a:avLst/>
          </a:prstGeom>
          <a:solidFill>
            <a:srgbClr val="FFFFFF"/>
          </a:solidFill>
          <a:ln w="12700">
            <a:miter lim="400000"/>
          </a:ln>
        </p:spPr>
        <p:txBody>
          <a:bodyPr lIns="35719" tIns="35719" rIns="35719" bIns="35719" anchor="ctr"/>
          <a:lstStyle/>
          <a:p>
            <a:pPr>
              <a:defRPr sz="3200">
                <a:solidFill>
                  <a:srgbClr val="FFFFFF"/>
                </a:solidFill>
              </a:defRPr>
            </a:pPr>
            <a:endParaRPr sz="1600"/>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425268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5A32BA5-D376-4D2E-9859-839C5B42EBF8}" type="datetime1">
              <a:rPr lang="en-US" smtClean="0"/>
              <a:pPr/>
              <a:t>4/4/2025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1395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67D717E-EAFB-4218-BC0C-C1BFC639963D}" type="datetime1">
              <a:rPr lang="en-US" smtClean="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5364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90"/>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5AB888D-CC54-444F-84AC-01D742EC7DEE}" type="datetime1">
              <a:rPr lang="en-US" smtClean="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3714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4938D-DAA6-4F9E-B87A-B442721DFF36}" type="datetime1">
              <a:rPr lang="en-US" smtClean="0"/>
              <a:pPr/>
              <a:t>4/4/2025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6554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547327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6247804" y="446484"/>
            <a:ext cx="3750469" cy="5786438"/>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2193727" y="446484"/>
            <a:ext cx="3750469" cy="2803923"/>
          </a:xfrm>
          <a:prstGeom prst="rect">
            <a:avLst/>
          </a:prstGeom>
        </p:spPr>
        <p:txBody>
          <a:bodyPr anchor="b"/>
          <a:lstStyle>
            <a:lvl1pPr>
              <a:defRPr sz="4200"/>
            </a:lvl1pPr>
          </a:lstStyle>
          <a:p>
            <a:r>
              <a:t>Текст заголовка</a:t>
            </a:r>
          </a:p>
        </p:txBody>
      </p:sp>
      <p:sp>
        <p:nvSpPr>
          <p:cNvPr id="18" name="Уровень текста 1…"/>
          <p:cNvSpPr txBox="1">
            <a:spLocks noGrp="1"/>
          </p:cNvSpPr>
          <p:nvPr>
            <p:ph type="body" sz="quarter" idx="1"/>
          </p:nvPr>
        </p:nvSpPr>
        <p:spPr>
          <a:xfrm>
            <a:off x="2193727" y="3348633"/>
            <a:ext cx="3750469" cy="288429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3103375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9819303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051311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6247804" y="1830586"/>
            <a:ext cx="3750469" cy="4420196"/>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2193727" y="1830586"/>
            <a:ext cx="3750469" cy="4420196"/>
          </a:xfrm>
          <a:prstGeom prst="rect">
            <a:avLst/>
          </a:prstGeom>
        </p:spPr>
        <p:txBody>
          <a:bodyPr/>
          <a:lstStyle>
            <a:lvl1pPr marL="232682" indent="-232682">
              <a:spcBef>
                <a:spcPts val="2250"/>
              </a:spcBef>
              <a:defRPr sz="1900"/>
            </a:lvl1pPr>
            <a:lvl2pPr marL="404132" indent="-232682">
              <a:spcBef>
                <a:spcPts val="2250"/>
              </a:spcBef>
              <a:defRPr sz="1900"/>
            </a:lvl2pPr>
            <a:lvl3pPr marL="575582" indent="-232682">
              <a:spcBef>
                <a:spcPts val="2250"/>
              </a:spcBef>
              <a:defRPr sz="1900"/>
            </a:lvl3pPr>
            <a:lvl4pPr marL="747032" indent="-232682">
              <a:spcBef>
                <a:spcPts val="2250"/>
              </a:spcBef>
              <a:defRPr sz="1900"/>
            </a:lvl4pPr>
            <a:lvl5pPr marL="918482" indent="-232682">
              <a:spcBef>
                <a:spcPts val="2250"/>
              </a:spcBef>
              <a:defRPr sz="19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270574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2193727" y="892969"/>
            <a:ext cx="7804547" cy="5072063"/>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88111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6247804" y="3580805"/>
            <a:ext cx="3750469" cy="2652118"/>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6252177" y="625078"/>
            <a:ext cx="3750470" cy="2652118"/>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2193727" y="625078"/>
            <a:ext cx="3750469" cy="5607844"/>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1546776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2416969" y="4473773"/>
            <a:ext cx="7358063" cy="390491"/>
          </a:xfrm>
          <a:prstGeom prst="rect">
            <a:avLst/>
          </a:prstGeom>
        </p:spPr>
        <p:txBody>
          <a:bodyPr anchor="t">
            <a:spAutoFit/>
          </a:bodyPr>
          <a:lstStyle>
            <a:lvl1pPr marL="0" indent="0" algn="ctr">
              <a:spcBef>
                <a:spcPts val="0"/>
              </a:spcBef>
              <a:buSzTx/>
              <a:buNone/>
              <a:defRPr sz="16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2416969" y="2969288"/>
            <a:ext cx="7358063" cy="544379"/>
          </a:xfrm>
          <a:prstGeom prst="rect">
            <a:avLst/>
          </a:prstGeom>
        </p:spPr>
        <p:txBody>
          <a:bodyPr>
            <a:spAutoFit/>
          </a:bodyPr>
          <a:lstStyle>
            <a:lvl1pPr marL="0" indent="0" algn="ctr">
              <a:spcBef>
                <a:spcPts val="0"/>
              </a:spcBef>
              <a:buSzTx/>
              <a:buNone/>
              <a:defRPr sz="26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32866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2193727" y="312539"/>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2193727" y="1830586"/>
            <a:ext cx="7804547" cy="4420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5967907" y="6505277"/>
            <a:ext cx="298158" cy="328935"/>
          </a:xfrm>
          <a:prstGeom prst="rect">
            <a:avLst/>
          </a:prstGeom>
          <a:ln w="12700">
            <a:miter lim="400000"/>
          </a:ln>
        </p:spPr>
        <p:txBody>
          <a:bodyPr wrap="none" lIns="71437" tIns="71437" rIns="71437" bIns="71437">
            <a:spAutoFit/>
          </a:bodyPr>
          <a:lstStyle>
            <a:lvl1pPr>
              <a:defRPr sz="1200"/>
            </a:lvl1pPr>
          </a:lstStyle>
          <a:p>
            <a:fld id="{86CB4B4D-7CA3-9044-876B-883B54F8677D}" type="slidenum">
              <a:rPr/>
              <a:pPr/>
              <a:t>‹#›</a:t>
            </a:fld>
            <a:endParaRPr/>
          </a:p>
        </p:txBody>
      </p:sp>
    </p:spTree>
    <p:extLst>
      <p:ext uri="{BB962C8B-B14F-4D97-AF65-F5344CB8AC3E}">
        <p14:creationId xmlns:p14="http://schemas.microsoft.com/office/powerpoint/2010/main" val="3893546357"/>
      </p:ext>
    </p:extLst>
  </p:cSld>
  <p:clrMap bg1="lt1" tx1="dk1" bg2="lt2" tx2="dk2" accent1="accent1" accent2="accent2" accent3="accent3" accent4="accent4" accent5="accent5" accent6="accent6" hlink="hlink" folHlink="folHlink"/>
  <p:sldLayoutIdLst>
    <p:sldLayoutId id="2147483870"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2" r:id="rId10"/>
    <p:sldLayoutId id="2147483883" r:id="rId11"/>
    <p:sldLayoutId id="2147483884" r:id="rId12"/>
    <p:sldLayoutId id="2147483886" r:id="rId13"/>
  </p:sldLayoutIdLst>
  <p:transition spd="med"/>
  <p:txStyles>
    <p:title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9pPr>
    </p:titleStyle>
    <p:bodyStyle>
      <a:lvl1pPr marL="3086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1pPr>
      <a:lvl2pPr marL="53093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2pPr>
      <a:lvl3pPr marL="7531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3pPr>
      <a:lvl4pPr marL="97543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4pPr>
      <a:lvl5pPr marL="11976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5pPr>
      <a:lvl6pPr marL="141993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6pPr>
      <a:lvl7pPr marL="16421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7pPr>
      <a:lvl8pPr marL="186443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8pPr>
      <a:lvl9pPr marL="20866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5185172" y="802083"/>
            <a:ext cx="1" cy="1388675"/>
          </a:xfrm>
          <a:prstGeom prst="line">
            <a:avLst/>
          </a:prstGeom>
          <a:ln w="12700">
            <a:solidFill>
              <a:srgbClr val="FFFFFF"/>
            </a:solidFill>
            <a:miter lim="400000"/>
          </a:ln>
        </p:spPr>
        <p:txBody>
          <a:bodyPr lIns="35719" tIns="35719" rIns="35719" bIns="35719" anchor="ctr"/>
          <a:lstStyle/>
          <a:p>
            <a:pPr algn="ctr" defTabSz="410766" hangingPunct="0">
              <a:defRPr sz="3200"/>
            </a:pPr>
            <a:endParaRPr sz="1600" kern="0">
              <a:solidFill>
                <a:srgbClr val="000000"/>
              </a:solidFill>
              <a:latin typeface="Helvetica Light"/>
              <a:sym typeface="Helvetica Light"/>
            </a:endParaRPr>
          </a:p>
        </p:txBody>
      </p:sp>
      <p:sp>
        <p:nvSpPr>
          <p:cNvPr id="52" name="Очень крутой…"/>
          <p:cNvSpPr txBox="1"/>
          <p:nvPr/>
        </p:nvSpPr>
        <p:spPr>
          <a:xfrm>
            <a:off x="3558457" y="63973"/>
            <a:ext cx="8411870" cy="207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b"/>
          <a:lstStyle/>
          <a:p>
            <a:pPr defTabSz="410766" hangingPunct="0">
              <a:defRPr sz="7000" b="1" cap="all">
                <a:solidFill>
                  <a:srgbClr val="253957"/>
                </a:solidFill>
                <a:latin typeface="+mn-lt"/>
                <a:ea typeface="+mn-ea"/>
                <a:cs typeface="+mn-cs"/>
                <a:sym typeface="Arial Narrow"/>
              </a:defRPr>
            </a:pPr>
            <a:r>
              <a:rPr lang="ru-RU" sz="3200" b="1" kern="0" cap="all" dirty="0">
                <a:solidFill>
                  <a:srgbClr val="000000"/>
                </a:solidFill>
                <a:sym typeface="Arial Narrow"/>
              </a:rPr>
              <a:t>Факультет географии и геоинформационных технологий НИУ ВШЭ</a:t>
            </a:r>
            <a:endParaRPr sz="3200" b="1" kern="0" cap="all" dirty="0">
              <a:solidFill>
                <a:srgbClr val="253957"/>
              </a:solidFill>
              <a:latin typeface="Arial Narrow"/>
              <a:sym typeface="Arial Narrow"/>
            </a:endParaRPr>
          </a:p>
        </p:txBody>
      </p:sp>
      <p:sp>
        <p:nvSpPr>
          <p:cNvPr id="53" name="Очень крутой подзаголовок презентации"/>
          <p:cNvSpPr txBox="1"/>
          <p:nvPr/>
        </p:nvSpPr>
        <p:spPr>
          <a:xfrm>
            <a:off x="2292095" y="3094703"/>
            <a:ext cx="8846673" cy="2364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algn="l">
              <a:defRPr sz="4200">
                <a:solidFill>
                  <a:srgbClr val="253957"/>
                </a:solidFill>
                <a:latin typeface="+mn-lt"/>
                <a:ea typeface="+mn-ea"/>
                <a:cs typeface="+mn-cs"/>
                <a:sym typeface="Arial Narrow"/>
              </a:defRPr>
            </a:lvl1pPr>
          </a:lstStyle>
          <a:p>
            <a:pPr algn="ctr" eaLnBrk="1" fontAlgn="auto" hangingPunct="1">
              <a:lnSpc>
                <a:spcPts val="3816"/>
              </a:lnSpc>
              <a:spcBef>
                <a:spcPts val="5460"/>
              </a:spcBef>
              <a:spcAft>
                <a:spcPts val="0"/>
              </a:spcAft>
              <a:defRPr/>
            </a:pPr>
            <a:r>
              <a:rPr lang="ru-RU" sz="3200" b="1" dirty="0">
                <a:solidFill>
                  <a:srgbClr val="C00000"/>
                </a:solidFill>
              </a:rPr>
              <a:t>«</a:t>
            </a:r>
            <a:r>
              <a:rPr lang="ru" sz="3200" b="1" spc="250" dirty="0">
                <a:solidFill>
                  <a:srgbClr val="C00000"/>
                </a:solidFill>
                <a:latin typeface="Arial"/>
              </a:rPr>
              <a:t>Классификация территорий по уровню урбанизации на основе метода </a:t>
            </a:r>
            <a:r>
              <a:rPr lang="en-US" sz="3200" b="1" spc="250" dirty="0">
                <a:solidFill>
                  <a:srgbClr val="C00000"/>
                </a:solidFill>
                <a:latin typeface="Arial"/>
              </a:rPr>
              <a:t>DEGURBA</a:t>
            </a:r>
            <a:r>
              <a:rPr lang="ru" sz="3200" b="1" spc="250" dirty="0">
                <a:solidFill>
                  <a:srgbClr val="C00000"/>
                </a:solidFill>
                <a:latin typeface="Arial"/>
              </a:rPr>
              <a:t>: пример Краснодарского края и Республики</a:t>
            </a:r>
          </a:p>
          <a:p>
            <a:pPr algn="ctr" eaLnBrk="1" fontAlgn="auto" hangingPunct="1">
              <a:lnSpc>
                <a:spcPts val="3816"/>
              </a:lnSpc>
              <a:spcBef>
                <a:spcPts val="0"/>
              </a:spcBef>
              <a:spcAft>
                <a:spcPts val="0"/>
              </a:spcAft>
              <a:defRPr/>
            </a:pPr>
            <a:r>
              <a:rPr lang="ru" sz="3200" b="1" spc="250" dirty="0">
                <a:solidFill>
                  <a:srgbClr val="C00000"/>
                </a:solidFill>
                <a:latin typeface="Arial"/>
              </a:rPr>
              <a:t>Адыгея</a:t>
            </a:r>
            <a:r>
              <a:rPr lang="ru-RU" sz="3200" b="1" spc="300" dirty="0">
                <a:solidFill>
                  <a:srgbClr val="C00000"/>
                </a:solidFill>
              </a:rPr>
              <a:t>»</a:t>
            </a:r>
            <a:endParaRPr lang="ru-RU" sz="3200" b="1" kern="0" cap="all" spc="300" dirty="0">
              <a:solidFill>
                <a:srgbClr val="C00000"/>
              </a:solidFill>
            </a:endParaRPr>
          </a:p>
        </p:txBody>
      </p:sp>
      <p:sp>
        <p:nvSpPr>
          <p:cNvPr id="54" name="Название подразделения,  лаборатории, факультета и т.д."/>
          <p:cNvSpPr txBox="1"/>
          <p:nvPr/>
        </p:nvSpPr>
        <p:spPr>
          <a:xfrm>
            <a:off x="3558458" y="762141"/>
            <a:ext cx="4721712" cy="718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410766" hangingPunct="0">
              <a:defRPr sz="4200">
                <a:solidFill>
                  <a:srgbClr val="253957"/>
                </a:solidFill>
                <a:latin typeface="+mn-lt"/>
                <a:ea typeface="+mn-ea"/>
                <a:cs typeface="+mn-cs"/>
                <a:sym typeface="Arial Narrow"/>
              </a:defRPr>
            </a:pPr>
            <a:r>
              <a:rPr sz="2100" kern="0" dirty="0">
                <a:solidFill>
                  <a:srgbClr val="253957"/>
                </a:solidFill>
                <a:latin typeface="Arial Narrow"/>
                <a:sym typeface="Arial Narrow"/>
              </a:rPr>
              <a:t> </a:t>
            </a:r>
            <a:br>
              <a:rPr sz="2100" kern="0" dirty="0">
                <a:solidFill>
                  <a:srgbClr val="253957"/>
                </a:solidFill>
                <a:latin typeface="Arial Narrow"/>
                <a:sym typeface="Arial Narrow"/>
              </a:rPr>
            </a:br>
            <a:endParaRPr sz="2100" kern="0" dirty="0">
              <a:solidFill>
                <a:srgbClr val="253957"/>
              </a:solidFill>
              <a:latin typeface="Arial Narrow"/>
              <a:sym typeface="Arial Narrow"/>
            </a:endParaRPr>
          </a:p>
        </p:txBody>
      </p:sp>
      <p:pic>
        <p:nvPicPr>
          <p:cNvPr id="11" name="Изображение" descr="Изображение"/>
          <p:cNvPicPr>
            <a:picLocks noChangeAspect="1"/>
          </p:cNvPicPr>
          <p:nvPr/>
        </p:nvPicPr>
        <p:blipFill>
          <a:blip r:embed="rId2"/>
          <a:stretch>
            <a:fillRect/>
          </a:stretch>
        </p:blipFill>
        <p:spPr>
          <a:xfrm>
            <a:off x="506623" y="477079"/>
            <a:ext cx="1660452" cy="1605487"/>
          </a:xfrm>
          <a:prstGeom prst="rect">
            <a:avLst/>
          </a:prstGeom>
          <a:ln w="12700">
            <a:miter lim="400000"/>
          </a:ln>
        </p:spPr>
      </p:pic>
      <p:pic>
        <p:nvPicPr>
          <p:cNvPr id="12" name="Picture 11" descr="A picture containing drawing&#10;&#10;Description automatically generated">
            <a:extLst>
              <a:ext uri="{FF2B5EF4-FFF2-40B4-BE49-F238E27FC236}">
                <a16:creationId xmlns:a16="http://schemas.microsoft.com/office/drawing/2014/main" id="{8052A55A-37C7-48EA-8B53-B07D68E52D46}"/>
              </a:ext>
            </a:extLst>
          </p:cNvPr>
          <p:cNvPicPr>
            <a:picLocks noChangeAspect="1"/>
          </p:cNvPicPr>
          <p:nvPr/>
        </p:nvPicPr>
        <p:blipFill>
          <a:blip r:embed="rId3"/>
          <a:stretch>
            <a:fillRect/>
          </a:stretch>
        </p:blipFill>
        <p:spPr>
          <a:xfrm>
            <a:off x="504343" y="4654293"/>
            <a:ext cx="1529303" cy="1876872"/>
          </a:xfrm>
          <a:prstGeom prst="rect">
            <a:avLst/>
          </a:prstGeom>
        </p:spPr>
      </p:pic>
    </p:spTree>
    <p:extLst>
      <p:ext uri="{BB962C8B-B14F-4D97-AF65-F5344CB8AC3E}">
        <p14:creationId xmlns:p14="http://schemas.microsoft.com/office/powerpoint/2010/main" val="23598035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B23D5-2F92-6705-9151-4B74D4E72916}"/>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79B98524-BC7E-38C0-C142-0E10A3866B40}"/>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12" name="Text Box 2">
            <a:extLst>
              <a:ext uri="{FF2B5EF4-FFF2-40B4-BE49-F238E27FC236}">
                <a16:creationId xmlns:a16="http://schemas.microsoft.com/office/drawing/2014/main" id="{D686169C-18EF-4F67-61A5-936AC2FB3F12}"/>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a:extLst>
              <a:ext uri="{FF2B5EF4-FFF2-40B4-BE49-F238E27FC236}">
                <a16:creationId xmlns:a16="http://schemas.microsoft.com/office/drawing/2014/main" id="{2520EB14-B2CA-709F-CACB-225233CFAB04}"/>
              </a:ext>
            </a:extLst>
          </p:cNvPr>
          <p:cNvPicPr>
            <a:picLocks noChangeAspect="1"/>
          </p:cNvPicPr>
          <p:nvPr/>
        </p:nvPicPr>
        <p:blipFill>
          <a:blip r:embed="rId2"/>
          <a:stretch>
            <a:fillRect/>
          </a:stretch>
        </p:blipFill>
        <p:spPr>
          <a:xfrm>
            <a:off x="11063509" y="67089"/>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DFA8E39-FBF3-7EB5-73C5-CCCBA7294A87}"/>
              </a:ext>
            </a:extLst>
          </p:cNvPr>
          <p:cNvSpPr txBox="1"/>
          <p:nvPr/>
        </p:nvSpPr>
        <p:spPr>
          <a:xfrm>
            <a:off x="0" y="295154"/>
            <a:ext cx="10875145"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РЕЗУЛЬТАТЫ: КРАСНОДАРСКАЯ АГЛОМЕРАЦИЯ</a:t>
            </a:r>
          </a:p>
        </p:txBody>
      </p:sp>
      <p:pic>
        <p:nvPicPr>
          <p:cNvPr id="16" name="Рисунок 15">
            <a:extLst>
              <a:ext uri="{FF2B5EF4-FFF2-40B4-BE49-F238E27FC236}">
                <a16:creationId xmlns:a16="http://schemas.microsoft.com/office/drawing/2014/main" id="{84A444C2-BBD6-5EBB-CFD4-ADDE597F86E9}"/>
              </a:ext>
            </a:extLst>
          </p:cNvPr>
          <p:cNvPicPr>
            <a:picLocks noChangeAspect="1"/>
          </p:cNvPicPr>
          <p:nvPr/>
        </p:nvPicPr>
        <p:blipFill>
          <a:blip r:embed="rId3"/>
          <a:stretch>
            <a:fillRect/>
          </a:stretch>
        </p:blipFill>
        <p:spPr>
          <a:xfrm>
            <a:off x="223223" y="1366366"/>
            <a:ext cx="11507806" cy="5229955"/>
          </a:xfrm>
          <a:prstGeom prst="rect">
            <a:avLst/>
          </a:prstGeom>
        </p:spPr>
      </p:pic>
    </p:spTree>
    <p:extLst>
      <p:ext uri="{BB962C8B-B14F-4D97-AF65-F5344CB8AC3E}">
        <p14:creationId xmlns:p14="http://schemas.microsoft.com/office/powerpoint/2010/main" val="28230889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48077-4983-2E71-6541-8FD379F5C883}"/>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7B7E115C-64A0-B842-5AE1-5ED9645C6565}"/>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12" name="Text Box 2">
            <a:extLst>
              <a:ext uri="{FF2B5EF4-FFF2-40B4-BE49-F238E27FC236}">
                <a16:creationId xmlns:a16="http://schemas.microsoft.com/office/drawing/2014/main" id="{1DD303F0-F8CD-C6EC-2B4C-4313D4CFDB4A}"/>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a:extLst>
              <a:ext uri="{FF2B5EF4-FFF2-40B4-BE49-F238E27FC236}">
                <a16:creationId xmlns:a16="http://schemas.microsoft.com/office/drawing/2014/main" id="{6E3C79EA-C0DF-CAA9-54D6-FA793001A37F}"/>
              </a:ext>
            </a:extLst>
          </p:cNvPr>
          <p:cNvPicPr>
            <a:picLocks noChangeAspect="1"/>
          </p:cNvPicPr>
          <p:nvPr/>
        </p:nvPicPr>
        <p:blipFill>
          <a:blip r:embed="rId2"/>
          <a:stretch>
            <a:fillRect/>
          </a:stretch>
        </p:blipFill>
        <p:spPr>
          <a:xfrm>
            <a:off x="11063509" y="67089"/>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537D714E-9D55-D07F-CACB-22417EA388C7}"/>
              </a:ext>
            </a:extLst>
          </p:cNvPr>
          <p:cNvSpPr txBox="1"/>
          <p:nvPr/>
        </p:nvSpPr>
        <p:spPr>
          <a:xfrm>
            <a:off x="0" y="295154"/>
            <a:ext cx="10875145"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РЕЗУЛЬТАТЫ: малые города и пгт</a:t>
            </a:r>
          </a:p>
        </p:txBody>
      </p:sp>
      <p:pic>
        <p:nvPicPr>
          <p:cNvPr id="3" name="Рисунок 2">
            <a:extLst>
              <a:ext uri="{FF2B5EF4-FFF2-40B4-BE49-F238E27FC236}">
                <a16:creationId xmlns:a16="http://schemas.microsoft.com/office/drawing/2014/main" id="{F05E8F9E-8A38-467F-584D-C9B2A6CEFB31}"/>
              </a:ext>
            </a:extLst>
          </p:cNvPr>
          <p:cNvPicPr>
            <a:picLocks noChangeAspect="1"/>
          </p:cNvPicPr>
          <p:nvPr/>
        </p:nvPicPr>
        <p:blipFill>
          <a:blip r:embed="rId3"/>
          <a:stretch>
            <a:fillRect/>
          </a:stretch>
        </p:blipFill>
        <p:spPr>
          <a:xfrm>
            <a:off x="242275" y="1458760"/>
            <a:ext cx="11469701" cy="5258534"/>
          </a:xfrm>
          <a:prstGeom prst="rect">
            <a:avLst/>
          </a:prstGeom>
        </p:spPr>
      </p:pic>
    </p:spTree>
    <p:extLst>
      <p:ext uri="{BB962C8B-B14F-4D97-AF65-F5344CB8AC3E}">
        <p14:creationId xmlns:p14="http://schemas.microsoft.com/office/powerpoint/2010/main" val="9213312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AAF6C-A0F2-D7CC-C2BE-7D8D78172AE7}"/>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A7F3CB43-FEBA-FC50-CA52-06FC00C9A065}"/>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12" name="Text Box 2">
            <a:extLst>
              <a:ext uri="{FF2B5EF4-FFF2-40B4-BE49-F238E27FC236}">
                <a16:creationId xmlns:a16="http://schemas.microsoft.com/office/drawing/2014/main" id="{09D97248-9588-563F-618F-D524C456B994}"/>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a:extLst>
              <a:ext uri="{FF2B5EF4-FFF2-40B4-BE49-F238E27FC236}">
                <a16:creationId xmlns:a16="http://schemas.microsoft.com/office/drawing/2014/main" id="{FA16344C-BD60-416E-B1B3-5F06C7556500}"/>
              </a:ext>
            </a:extLst>
          </p:cNvPr>
          <p:cNvPicPr>
            <a:picLocks noChangeAspect="1"/>
          </p:cNvPicPr>
          <p:nvPr/>
        </p:nvPicPr>
        <p:blipFill>
          <a:blip r:embed="rId2"/>
          <a:stretch>
            <a:fillRect/>
          </a:stretch>
        </p:blipFill>
        <p:spPr>
          <a:xfrm>
            <a:off x="11063509" y="67089"/>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48964680-63EA-4E6D-0D19-D316ED99A867}"/>
              </a:ext>
            </a:extLst>
          </p:cNvPr>
          <p:cNvSpPr txBox="1"/>
          <p:nvPr/>
        </p:nvSpPr>
        <p:spPr>
          <a:xfrm>
            <a:off x="0" y="295154"/>
            <a:ext cx="10875145"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РЕЗУЛЬТАТЫ: крупные станицы</a:t>
            </a:r>
          </a:p>
        </p:txBody>
      </p:sp>
      <p:pic>
        <p:nvPicPr>
          <p:cNvPr id="3" name="Рисунок 2">
            <a:extLst>
              <a:ext uri="{FF2B5EF4-FFF2-40B4-BE49-F238E27FC236}">
                <a16:creationId xmlns:a16="http://schemas.microsoft.com/office/drawing/2014/main" id="{9A696D2A-230F-3539-CBD1-523A1D17F820}"/>
              </a:ext>
            </a:extLst>
          </p:cNvPr>
          <p:cNvPicPr>
            <a:picLocks noChangeAspect="1"/>
          </p:cNvPicPr>
          <p:nvPr/>
        </p:nvPicPr>
        <p:blipFill>
          <a:blip r:embed="rId3"/>
          <a:stretch>
            <a:fillRect/>
          </a:stretch>
        </p:blipFill>
        <p:spPr>
          <a:xfrm>
            <a:off x="237512" y="1319623"/>
            <a:ext cx="11479227" cy="5430008"/>
          </a:xfrm>
          <a:prstGeom prst="rect">
            <a:avLst/>
          </a:prstGeom>
        </p:spPr>
      </p:pic>
    </p:spTree>
    <p:extLst>
      <p:ext uri="{BB962C8B-B14F-4D97-AF65-F5344CB8AC3E}">
        <p14:creationId xmlns:p14="http://schemas.microsoft.com/office/powerpoint/2010/main" val="34248551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D78C7-7D40-2735-2A90-C84F025D0CB0}"/>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BF75C132-016A-8A4C-BE09-91A1B1F542DD}"/>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12" name="Text Box 2">
            <a:extLst>
              <a:ext uri="{FF2B5EF4-FFF2-40B4-BE49-F238E27FC236}">
                <a16:creationId xmlns:a16="http://schemas.microsoft.com/office/drawing/2014/main" id="{F825CB1E-259C-CB16-06E6-18497085F636}"/>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a:extLst>
              <a:ext uri="{FF2B5EF4-FFF2-40B4-BE49-F238E27FC236}">
                <a16:creationId xmlns:a16="http://schemas.microsoft.com/office/drawing/2014/main" id="{449A110D-0966-8E79-1FBF-C84D71C93B75}"/>
              </a:ext>
            </a:extLst>
          </p:cNvPr>
          <p:cNvPicPr>
            <a:picLocks noChangeAspect="1"/>
          </p:cNvPicPr>
          <p:nvPr/>
        </p:nvPicPr>
        <p:blipFill>
          <a:blip r:embed="rId2"/>
          <a:stretch>
            <a:fillRect/>
          </a:stretch>
        </p:blipFill>
        <p:spPr>
          <a:xfrm>
            <a:off x="11063509" y="67089"/>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09ADF1A5-307A-26FC-4850-3DEE01C70BCD}"/>
              </a:ext>
            </a:extLst>
          </p:cNvPr>
          <p:cNvSpPr txBox="1"/>
          <p:nvPr/>
        </p:nvSpPr>
        <p:spPr>
          <a:xfrm>
            <a:off x="0" y="295154"/>
            <a:ext cx="10875145"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РЕЗУЛЬТАТЫ: ГОРНЫЕ НАССЕЛЕННЫЕ ПУНКТЫ</a:t>
            </a:r>
          </a:p>
        </p:txBody>
      </p:sp>
      <p:pic>
        <p:nvPicPr>
          <p:cNvPr id="3" name="Рисунок 2">
            <a:extLst>
              <a:ext uri="{FF2B5EF4-FFF2-40B4-BE49-F238E27FC236}">
                <a16:creationId xmlns:a16="http://schemas.microsoft.com/office/drawing/2014/main" id="{C874D80C-B8D2-DC70-4DD8-95C5E4DF9BD2}"/>
              </a:ext>
            </a:extLst>
          </p:cNvPr>
          <p:cNvPicPr>
            <a:picLocks noChangeAspect="1"/>
          </p:cNvPicPr>
          <p:nvPr/>
        </p:nvPicPr>
        <p:blipFill>
          <a:blip r:embed="rId3"/>
          <a:stretch>
            <a:fillRect/>
          </a:stretch>
        </p:blipFill>
        <p:spPr>
          <a:xfrm>
            <a:off x="194644" y="1303745"/>
            <a:ext cx="11564964" cy="5487166"/>
          </a:xfrm>
          <a:prstGeom prst="rect">
            <a:avLst/>
          </a:prstGeom>
        </p:spPr>
      </p:pic>
    </p:spTree>
    <p:extLst>
      <p:ext uri="{BB962C8B-B14F-4D97-AF65-F5344CB8AC3E}">
        <p14:creationId xmlns:p14="http://schemas.microsoft.com/office/powerpoint/2010/main" val="29998387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4A9E450-0A82-F877-EFE2-07F4AFADB9E0}"/>
              </a:ext>
            </a:extLst>
          </p:cNvPr>
          <p:cNvPicPr>
            <a:picLocks noChangeAspect="1"/>
          </p:cNvPicPr>
          <p:nvPr/>
        </p:nvPicPr>
        <p:blipFill>
          <a:blip r:embed="rId2">
            <a:extLst>
              <a:ext uri="{28A0092B-C50C-407E-A947-70E740481C1C}">
                <a14:useLocalDpi xmlns:a14="http://schemas.microsoft.com/office/drawing/2010/main" val="0"/>
              </a:ext>
            </a:extLst>
          </a:blip>
          <a:srcRect t="5072"/>
          <a:stretch>
            <a:fillRect/>
          </a:stretch>
        </p:blipFill>
        <p:spPr bwMode="auto">
          <a:xfrm>
            <a:off x="-84810" y="1245884"/>
            <a:ext cx="7628610" cy="5095871"/>
          </a:xfrm>
          <a:prstGeom prst="rect">
            <a:avLst/>
          </a:prstGeom>
          <a:noFill/>
          <a:ln>
            <a:noFill/>
          </a:ln>
        </p:spPr>
      </p:pic>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7810499" y="1489034"/>
            <a:ext cx="4299399" cy="4976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marL="342900" indent="-342900">
              <a:buFont typeface="Arial" panose="020B0604020202020204" pitchFamily="34" charset="0"/>
              <a:buChar char="•"/>
              <a:defRPr sz="2800">
                <a:solidFill>
                  <a:srgbClr val="253957"/>
                </a:solidFill>
                <a:latin typeface="+mn-lt"/>
                <a:ea typeface="+mn-ea"/>
                <a:cs typeface="+mn-cs"/>
                <a:sym typeface="Arial Narrow"/>
              </a:defRPr>
            </a:pPr>
            <a:r>
              <a:rPr lang="ru-RU" sz="2000" b="1" dirty="0">
                <a:sym typeface="Arial Narrow"/>
              </a:rPr>
              <a:t>Удалось выяснить</a:t>
            </a: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r>
              <a:rPr lang="ru-RU" sz="2000" b="1" dirty="0">
                <a:sym typeface="Arial Narrow"/>
              </a:rPr>
              <a:t>1)Алгоритм работает хуже с территориями со сложным рельефом</a:t>
            </a: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r>
              <a:rPr lang="ru-RU" sz="2000" b="1" dirty="0">
                <a:sym typeface="Arial Narrow"/>
              </a:rPr>
              <a:t>2) Согласно классификации ОЭСР Анапа и Геленджик не формируют городские центры</a:t>
            </a: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r>
              <a:rPr lang="ru-RU" sz="2000" b="1" dirty="0">
                <a:sym typeface="Arial Narrow"/>
              </a:rPr>
              <a:t>3) Сочи не формирует единую городскую полосу расселения </a:t>
            </a: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r>
              <a:rPr lang="ru-RU" sz="2000" b="1" dirty="0">
                <a:sym typeface="Arial Narrow"/>
              </a:rPr>
              <a:t>4) Адлер выделяется как самостоятельное городское ядро</a:t>
            </a:r>
          </a:p>
          <a:p>
            <a:pPr>
              <a:defRPr sz="2800">
                <a:solidFill>
                  <a:srgbClr val="253957"/>
                </a:solidFill>
                <a:latin typeface="+mn-lt"/>
                <a:ea typeface="+mn-ea"/>
                <a:cs typeface="+mn-cs"/>
                <a:sym typeface="Arial Narrow"/>
              </a:defRPr>
            </a:pPr>
            <a:r>
              <a:rPr lang="ru-RU" sz="2000" b="1" dirty="0">
                <a:sym typeface="Arial Narrow"/>
              </a:rPr>
              <a:t> </a:t>
            </a:r>
          </a:p>
        </p:txBody>
      </p:sp>
      <p:pic>
        <p:nvPicPr>
          <p:cNvPr id="13" name="Изображение" descr="Изображение"/>
          <p:cNvPicPr>
            <a:picLocks noChangeAspect="1"/>
          </p:cNvPicPr>
          <p:nvPr/>
        </p:nvPicPr>
        <p:blipFill>
          <a:blip r:embed="rId3"/>
          <a:stretch>
            <a:fillRect/>
          </a:stretch>
        </p:blipFill>
        <p:spPr>
          <a:xfrm>
            <a:off x="11063509" y="67089"/>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0" y="295154"/>
            <a:ext cx="10875145"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Результаты: прибрежная полоса расселения</a:t>
            </a:r>
          </a:p>
        </p:txBody>
      </p:sp>
      <p:sp>
        <p:nvSpPr>
          <p:cNvPr id="5" name="TextBox 4">
            <a:extLst>
              <a:ext uri="{FF2B5EF4-FFF2-40B4-BE49-F238E27FC236}">
                <a16:creationId xmlns:a16="http://schemas.microsoft.com/office/drawing/2014/main" id="{DC30BC29-BF35-29C9-2B25-DD35ECFC8B37}"/>
              </a:ext>
            </a:extLst>
          </p:cNvPr>
          <p:cNvSpPr txBox="1"/>
          <p:nvPr/>
        </p:nvSpPr>
        <p:spPr>
          <a:xfrm>
            <a:off x="285462" y="6341755"/>
            <a:ext cx="762861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ru-RU" i="1" dirty="0"/>
              <a:t>Причерноморская часть Краснодарского края согласно классификации ОЭСР.</a:t>
            </a:r>
          </a:p>
        </p:txBody>
      </p:sp>
    </p:spTree>
    <p:extLst>
      <p:ext uri="{BB962C8B-B14F-4D97-AF65-F5344CB8AC3E}">
        <p14:creationId xmlns:p14="http://schemas.microsoft.com/office/powerpoint/2010/main" val="317829315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7F0E2-E884-F34E-7F1D-7B790CC05001}"/>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3A82FC23-852C-A942-988A-A5E81DFC5410}"/>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pic>
        <p:nvPicPr>
          <p:cNvPr id="13" name="Изображение" descr="Изображение">
            <a:extLst>
              <a:ext uri="{FF2B5EF4-FFF2-40B4-BE49-F238E27FC236}">
                <a16:creationId xmlns:a16="http://schemas.microsoft.com/office/drawing/2014/main" id="{1E2D308B-1ECA-C122-091B-2ED3675C7877}"/>
              </a:ext>
            </a:extLst>
          </p:cNvPr>
          <p:cNvPicPr>
            <a:picLocks noChangeAspect="1"/>
          </p:cNvPicPr>
          <p:nvPr/>
        </p:nvPicPr>
        <p:blipFill>
          <a:blip r:embed="rId2"/>
          <a:stretch>
            <a:fillRect/>
          </a:stretch>
        </p:blipFill>
        <p:spPr>
          <a:xfrm>
            <a:off x="11063509" y="67089"/>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BF34C449-72C5-EAF5-C072-055755DF3CF8}"/>
              </a:ext>
            </a:extLst>
          </p:cNvPr>
          <p:cNvSpPr txBox="1"/>
          <p:nvPr/>
        </p:nvSpPr>
        <p:spPr>
          <a:xfrm>
            <a:off x="0" y="295154"/>
            <a:ext cx="10875145"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Расширенная классификация</a:t>
            </a:r>
          </a:p>
        </p:txBody>
      </p:sp>
      <p:pic>
        <p:nvPicPr>
          <p:cNvPr id="3" name="Рисунок 2">
            <a:extLst>
              <a:ext uri="{FF2B5EF4-FFF2-40B4-BE49-F238E27FC236}">
                <a16:creationId xmlns:a16="http://schemas.microsoft.com/office/drawing/2014/main" id="{56FC17F4-DC0D-EFA9-12BD-8D9DAAF77F1F}"/>
              </a:ext>
            </a:extLst>
          </p:cNvPr>
          <p:cNvPicPr>
            <a:picLocks noChangeAspect="1"/>
          </p:cNvPicPr>
          <p:nvPr/>
        </p:nvPicPr>
        <p:blipFill>
          <a:blip r:embed="rId3"/>
          <a:stretch>
            <a:fillRect/>
          </a:stretch>
        </p:blipFill>
        <p:spPr>
          <a:xfrm>
            <a:off x="1729435" y="1641297"/>
            <a:ext cx="8495381" cy="4711982"/>
          </a:xfrm>
          <a:prstGeom prst="rect">
            <a:avLst/>
          </a:prstGeom>
        </p:spPr>
      </p:pic>
    </p:spTree>
    <p:extLst>
      <p:ext uri="{BB962C8B-B14F-4D97-AF65-F5344CB8AC3E}">
        <p14:creationId xmlns:p14="http://schemas.microsoft.com/office/powerpoint/2010/main" val="7465966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7160-FAA2-B157-0538-D86C90AD9B50}"/>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B7BA6006-356E-9C9E-5DF0-64C4501881EE}"/>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pic>
        <p:nvPicPr>
          <p:cNvPr id="13" name="Изображение" descr="Изображение">
            <a:extLst>
              <a:ext uri="{FF2B5EF4-FFF2-40B4-BE49-F238E27FC236}">
                <a16:creationId xmlns:a16="http://schemas.microsoft.com/office/drawing/2014/main" id="{3392858D-D629-AAA1-AFEE-BE1D85119A3A}"/>
              </a:ext>
            </a:extLst>
          </p:cNvPr>
          <p:cNvPicPr>
            <a:picLocks noChangeAspect="1"/>
          </p:cNvPicPr>
          <p:nvPr/>
        </p:nvPicPr>
        <p:blipFill>
          <a:blip r:embed="rId2"/>
          <a:stretch>
            <a:fillRect/>
          </a:stretch>
        </p:blipFill>
        <p:spPr>
          <a:xfrm>
            <a:off x="11063509" y="67089"/>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8A75969D-7519-A58D-009A-30121D043F9A}"/>
              </a:ext>
            </a:extLst>
          </p:cNvPr>
          <p:cNvSpPr txBox="1"/>
          <p:nvPr/>
        </p:nvSpPr>
        <p:spPr>
          <a:xfrm>
            <a:off x="0" y="295154"/>
            <a:ext cx="10875145"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Расширенная классификация</a:t>
            </a:r>
          </a:p>
        </p:txBody>
      </p:sp>
      <p:pic>
        <p:nvPicPr>
          <p:cNvPr id="2" name="Рисунок 1">
            <a:extLst>
              <a:ext uri="{FF2B5EF4-FFF2-40B4-BE49-F238E27FC236}">
                <a16:creationId xmlns:a16="http://schemas.microsoft.com/office/drawing/2014/main" id="{C292633E-57BA-845B-8666-DFEABDCAF70B}"/>
              </a:ext>
            </a:extLst>
          </p:cNvPr>
          <p:cNvPicPr>
            <a:picLocks noChangeAspect="1"/>
          </p:cNvPicPr>
          <p:nvPr/>
        </p:nvPicPr>
        <p:blipFill>
          <a:blip r:embed="rId3"/>
          <a:stretch>
            <a:fillRect/>
          </a:stretch>
        </p:blipFill>
        <p:spPr>
          <a:xfrm>
            <a:off x="782294" y="1319623"/>
            <a:ext cx="5313706" cy="5068388"/>
          </a:xfrm>
          <a:prstGeom prst="rect">
            <a:avLst/>
          </a:prstGeom>
        </p:spPr>
      </p:pic>
      <p:pic>
        <p:nvPicPr>
          <p:cNvPr id="4" name="Рисунок 3">
            <a:extLst>
              <a:ext uri="{FF2B5EF4-FFF2-40B4-BE49-F238E27FC236}">
                <a16:creationId xmlns:a16="http://schemas.microsoft.com/office/drawing/2014/main" id="{A34F477F-37A2-186B-1873-5CFCEAA27941}"/>
              </a:ext>
            </a:extLst>
          </p:cNvPr>
          <p:cNvPicPr>
            <a:picLocks noChangeAspect="1"/>
          </p:cNvPicPr>
          <p:nvPr/>
        </p:nvPicPr>
        <p:blipFill>
          <a:blip r:embed="rId4"/>
          <a:stretch>
            <a:fillRect/>
          </a:stretch>
        </p:blipFill>
        <p:spPr>
          <a:xfrm>
            <a:off x="6280849" y="1935132"/>
            <a:ext cx="5911151" cy="3424969"/>
          </a:xfrm>
          <a:prstGeom prst="rect">
            <a:avLst/>
          </a:prstGeom>
        </p:spPr>
      </p:pic>
    </p:spTree>
    <p:extLst>
      <p:ext uri="{BB962C8B-B14F-4D97-AF65-F5344CB8AC3E}">
        <p14:creationId xmlns:p14="http://schemas.microsoft.com/office/powerpoint/2010/main" val="21905187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helmet&#10;&#10;Description automatically generated">
            <a:extLst>
              <a:ext uri="{FF2B5EF4-FFF2-40B4-BE49-F238E27FC236}">
                <a16:creationId xmlns:a16="http://schemas.microsoft.com/office/drawing/2014/main" id="{FB916F08-8546-4772-8484-35DD63C23BC2}"/>
              </a:ext>
            </a:extLst>
          </p:cNvPr>
          <p:cNvPicPr>
            <a:picLocks noChangeAspect="1"/>
          </p:cNvPicPr>
          <p:nvPr/>
        </p:nvPicPr>
        <p:blipFill>
          <a:blip r:embed="rId2"/>
          <a:stretch>
            <a:fillRect/>
          </a:stretch>
        </p:blipFill>
        <p:spPr>
          <a:xfrm>
            <a:off x="2614608" y="0"/>
            <a:ext cx="9592302" cy="6116830"/>
          </a:xfrm>
          <a:prstGeom prst="rect">
            <a:avLst/>
          </a:prstGeom>
        </p:spPr>
      </p:pic>
      <p:sp>
        <p:nvSpPr>
          <p:cNvPr id="51" name="Линия"/>
          <p:cNvSpPr/>
          <p:nvPr/>
        </p:nvSpPr>
        <p:spPr>
          <a:xfrm flipV="1">
            <a:off x="5185172" y="802083"/>
            <a:ext cx="1" cy="1388675"/>
          </a:xfrm>
          <a:prstGeom prst="line">
            <a:avLst/>
          </a:prstGeom>
          <a:ln w="12700">
            <a:solidFill>
              <a:srgbClr val="FFFFFF"/>
            </a:solidFill>
            <a:miter lim="400000"/>
          </a:ln>
        </p:spPr>
        <p:txBody>
          <a:bodyPr lIns="35719" tIns="35719" rIns="35719" bIns="35719" anchor="ctr"/>
          <a:lstStyle/>
          <a:p>
            <a:pPr algn="ctr" defTabSz="410766" hangingPunct="0">
              <a:defRPr sz="3200"/>
            </a:pPr>
            <a:endParaRPr sz="1600" kern="0">
              <a:solidFill>
                <a:srgbClr val="000000"/>
              </a:solidFill>
              <a:latin typeface="Helvetica Light"/>
              <a:sym typeface="Helvetica Light"/>
            </a:endParaRPr>
          </a:p>
        </p:txBody>
      </p:sp>
      <p:sp>
        <p:nvSpPr>
          <p:cNvPr id="52" name="Очень крутой…"/>
          <p:cNvSpPr txBox="1"/>
          <p:nvPr/>
        </p:nvSpPr>
        <p:spPr>
          <a:xfrm>
            <a:off x="2981986" y="4444965"/>
            <a:ext cx="8651761" cy="1088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b"/>
          <a:lstStyle/>
          <a:p>
            <a:pPr algn="r" defTabSz="410766" hangingPunct="0">
              <a:defRPr sz="7000" b="1" cap="all">
                <a:solidFill>
                  <a:srgbClr val="253957"/>
                </a:solidFill>
                <a:latin typeface="+mn-lt"/>
                <a:ea typeface="+mn-ea"/>
                <a:cs typeface="+mn-cs"/>
                <a:sym typeface="Arial Narrow"/>
              </a:defRPr>
            </a:pPr>
            <a:r>
              <a:rPr lang="ru-RU" sz="3200" b="1" kern="0" cap="all" dirty="0">
                <a:solidFill>
                  <a:srgbClr val="000000"/>
                </a:solidFill>
                <a:latin typeface="Arial Narrow"/>
                <a:sym typeface="Arial Narrow"/>
              </a:rPr>
              <a:t>СПАСИБО</a:t>
            </a:r>
          </a:p>
          <a:p>
            <a:pPr algn="r" defTabSz="410766" hangingPunct="0">
              <a:defRPr sz="7000" b="1" cap="all">
                <a:solidFill>
                  <a:srgbClr val="253957"/>
                </a:solidFill>
                <a:latin typeface="+mn-lt"/>
                <a:ea typeface="+mn-ea"/>
                <a:cs typeface="+mn-cs"/>
                <a:sym typeface="Arial Narrow"/>
              </a:defRPr>
            </a:pPr>
            <a:r>
              <a:rPr lang="ru-RU" sz="3200" b="1" kern="0" cap="all" dirty="0">
                <a:solidFill>
                  <a:srgbClr val="000000"/>
                </a:solidFill>
                <a:latin typeface="Arial Narrow"/>
                <a:sym typeface="Arial Narrow"/>
              </a:rPr>
              <a:t>ЗА ВНИМАНИЕ</a:t>
            </a:r>
            <a:endParaRPr sz="3200" b="1" kern="0" cap="all" dirty="0">
              <a:solidFill>
                <a:srgbClr val="253957"/>
              </a:solidFill>
              <a:latin typeface="Arial Narrow"/>
              <a:sym typeface="Arial Narrow"/>
            </a:endParaRPr>
          </a:p>
        </p:txBody>
      </p:sp>
      <p:sp>
        <p:nvSpPr>
          <p:cNvPr id="54" name="Название подразделения,  лаборатории, факультета и т.д."/>
          <p:cNvSpPr txBox="1"/>
          <p:nvPr/>
        </p:nvSpPr>
        <p:spPr>
          <a:xfrm>
            <a:off x="3558458" y="762141"/>
            <a:ext cx="4721712" cy="718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410766" hangingPunct="0">
              <a:defRPr sz="4200">
                <a:solidFill>
                  <a:srgbClr val="253957"/>
                </a:solidFill>
                <a:latin typeface="+mn-lt"/>
                <a:ea typeface="+mn-ea"/>
                <a:cs typeface="+mn-cs"/>
                <a:sym typeface="Arial Narrow"/>
              </a:defRPr>
            </a:pPr>
            <a:r>
              <a:rPr sz="2100" kern="0" dirty="0">
                <a:solidFill>
                  <a:srgbClr val="253957"/>
                </a:solidFill>
                <a:latin typeface="Arial Narrow"/>
                <a:sym typeface="Arial Narrow"/>
              </a:rPr>
              <a:t> </a:t>
            </a:r>
            <a:br>
              <a:rPr sz="2100" kern="0" dirty="0">
                <a:solidFill>
                  <a:srgbClr val="253957"/>
                </a:solidFill>
                <a:latin typeface="Arial Narrow"/>
                <a:sym typeface="Arial Narrow"/>
              </a:rPr>
            </a:br>
            <a:endParaRPr sz="2100" kern="0" dirty="0">
              <a:solidFill>
                <a:srgbClr val="253957"/>
              </a:solidFill>
              <a:latin typeface="Arial Narrow"/>
              <a:sym typeface="Arial Narrow"/>
            </a:endParaRPr>
          </a:p>
        </p:txBody>
      </p:sp>
      <p:pic>
        <p:nvPicPr>
          <p:cNvPr id="56" name="Изображение" descr="Изображение"/>
          <p:cNvPicPr>
            <a:picLocks noChangeAspect="1"/>
          </p:cNvPicPr>
          <p:nvPr/>
        </p:nvPicPr>
        <p:blipFill>
          <a:blip r:embed="rId3"/>
          <a:stretch>
            <a:fillRect/>
          </a:stretch>
        </p:blipFill>
        <p:spPr>
          <a:xfrm>
            <a:off x="506623" y="477079"/>
            <a:ext cx="1660452" cy="1605487"/>
          </a:xfrm>
          <a:prstGeom prst="rect">
            <a:avLst/>
          </a:prstGeom>
          <a:ln w="12700">
            <a:miter lim="400000"/>
          </a:ln>
        </p:spPr>
      </p:pic>
      <p:pic>
        <p:nvPicPr>
          <p:cNvPr id="5" name="Picture 4" descr="A picture containing drawing&#10;&#10;Description automatically generated">
            <a:extLst>
              <a:ext uri="{FF2B5EF4-FFF2-40B4-BE49-F238E27FC236}">
                <a16:creationId xmlns:a16="http://schemas.microsoft.com/office/drawing/2014/main" id="{8052A55A-37C7-48EA-8B53-B07D68E52D46}"/>
              </a:ext>
            </a:extLst>
          </p:cNvPr>
          <p:cNvPicPr>
            <a:picLocks noChangeAspect="1"/>
          </p:cNvPicPr>
          <p:nvPr/>
        </p:nvPicPr>
        <p:blipFill>
          <a:blip r:embed="rId4"/>
          <a:stretch>
            <a:fillRect/>
          </a:stretch>
        </p:blipFill>
        <p:spPr>
          <a:xfrm>
            <a:off x="504343" y="4654293"/>
            <a:ext cx="1529303" cy="1876872"/>
          </a:xfrm>
          <a:prstGeom prst="rect">
            <a:avLst/>
          </a:prstGeom>
        </p:spPr>
      </p:pic>
    </p:spTree>
    <p:extLst>
      <p:ext uri="{BB962C8B-B14F-4D97-AF65-F5344CB8AC3E}">
        <p14:creationId xmlns:p14="http://schemas.microsoft.com/office/powerpoint/2010/main" val="36758637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BAB27-0167-D0F4-AEFF-8CDF89BB9EF9}"/>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92902E2B-D9C3-E70D-FB67-AB5945C5DEEE}"/>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12" name="Text Box 2">
            <a:extLst>
              <a:ext uri="{FF2B5EF4-FFF2-40B4-BE49-F238E27FC236}">
                <a16:creationId xmlns:a16="http://schemas.microsoft.com/office/drawing/2014/main" id="{269715DD-F804-949B-B336-C65D871ED8FD}"/>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a:extLst>
              <a:ext uri="{FF2B5EF4-FFF2-40B4-BE49-F238E27FC236}">
                <a16:creationId xmlns:a16="http://schemas.microsoft.com/office/drawing/2014/main" id="{A40C6EE5-C43D-78EE-70F2-975816AC2894}"/>
              </a:ext>
            </a:extLst>
          </p:cNvPr>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004F7909-28EF-3F51-D793-5DE9C77DB7AA}"/>
              </a:ext>
            </a:extLst>
          </p:cNvPr>
          <p:cNvSpPr txBox="1"/>
          <p:nvPr/>
        </p:nvSpPr>
        <p:spPr>
          <a:xfrm>
            <a:off x="615700" y="261674"/>
            <a:ext cx="6699500"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eaLnBrk="1" hangingPunct="1"/>
            <a:r>
              <a:rPr lang="ru-RU" altLang="ru-RU" sz="3600" b="1" dirty="0">
                <a:solidFill>
                  <a:srgbClr val="253957"/>
                </a:solidFill>
                <a:latin typeface="Arial" panose="020B0604020202020204" pitchFamily="34" charset="0"/>
              </a:rPr>
              <a:t>ЧТО ТАКОЕ «ГОРОД»?</a:t>
            </a:r>
          </a:p>
        </p:txBody>
      </p:sp>
      <p:pic>
        <p:nvPicPr>
          <p:cNvPr id="2" name="Picture 2">
            <a:extLst>
              <a:ext uri="{FF2B5EF4-FFF2-40B4-BE49-F238E27FC236}">
                <a16:creationId xmlns:a16="http://schemas.microsoft.com/office/drawing/2014/main" id="{00E0DC8E-8C74-C926-5C16-AF2043892F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962150"/>
            <a:ext cx="5715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92FED2E-192A-42EC-F113-4E658BBCCC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7313" y="1965325"/>
            <a:ext cx="5715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8398BF1-ABA7-1631-80A6-24C729338BEE}"/>
              </a:ext>
            </a:extLst>
          </p:cNvPr>
          <p:cNvSpPr txBox="1"/>
          <p:nvPr/>
        </p:nvSpPr>
        <p:spPr>
          <a:xfrm>
            <a:off x="39688" y="5566053"/>
            <a:ext cx="658615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dirty="0"/>
              <a:t>ПГТ Яблоновский 55,8 тыс. человек</a:t>
            </a:r>
          </a:p>
        </p:txBody>
      </p:sp>
      <p:sp>
        <p:nvSpPr>
          <p:cNvPr id="15" name="TextBox 14">
            <a:extLst>
              <a:ext uri="{FF2B5EF4-FFF2-40B4-BE49-F238E27FC236}">
                <a16:creationId xmlns:a16="http://schemas.microsoft.com/office/drawing/2014/main" id="{68F5B992-D13A-AFC5-30B7-08FEE961B356}"/>
              </a:ext>
            </a:extLst>
          </p:cNvPr>
          <p:cNvSpPr txBox="1"/>
          <p:nvPr/>
        </p:nvSpPr>
        <p:spPr>
          <a:xfrm>
            <a:off x="6384342" y="5505450"/>
            <a:ext cx="659027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dirty="0"/>
              <a:t>Чекалин 935 человек</a:t>
            </a:r>
          </a:p>
        </p:txBody>
      </p:sp>
    </p:spTree>
    <p:extLst>
      <p:ext uri="{BB962C8B-B14F-4D97-AF65-F5344CB8AC3E}">
        <p14:creationId xmlns:p14="http://schemas.microsoft.com/office/powerpoint/2010/main" val="15033039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E1E9F-28B0-D5A3-D13F-AC93C276F897}"/>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87F40863-55A6-D685-601A-769B94C17FFA}"/>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12" name="Text Box 2">
            <a:extLst>
              <a:ext uri="{FF2B5EF4-FFF2-40B4-BE49-F238E27FC236}">
                <a16:creationId xmlns:a16="http://schemas.microsoft.com/office/drawing/2014/main" id="{10A646A1-E013-812C-FEFB-74A9A97800AC}"/>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a:extLst>
              <a:ext uri="{FF2B5EF4-FFF2-40B4-BE49-F238E27FC236}">
                <a16:creationId xmlns:a16="http://schemas.microsoft.com/office/drawing/2014/main" id="{59174F8B-EF03-82C6-2C89-62C542B7313C}"/>
              </a:ext>
            </a:extLst>
          </p:cNvPr>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971E7F5B-48B1-1BE2-3070-969F7935E135}"/>
              </a:ext>
            </a:extLst>
          </p:cNvPr>
          <p:cNvSpPr txBox="1"/>
          <p:nvPr/>
        </p:nvSpPr>
        <p:spPr>
          <a:xfrm>
            <a:off x="615700" y="261674"/>
            <a:ext cx="6699500"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eaLnBrk="1" hangingPunct="1"/>
            <a:r>
              <a:rPr lang="ru-RU" altLang="ru-RU" sz="3600" b="1" dirty="0">
                <a:solidFill>
                  <a:srgbClr val="253957"/>
                </a:solidFill>
                <a:latin typeface="Arial" panose="020B0604020202020204" pitchFamily="34" charset="0"/>
              </a:rPr>
              <a:t>ЧТО ТАКОЕ «ГОРОД»?</a:t>
            </a:r>
          </a:p>
        </p:txBody>
      </p:sp>
      <p:pic>
        <p:nvPicPr>
          <p:cNvPr id="5" name="Рисунок 4">
            <a:extLst>
              <a:ext uri="{FF2B5EF4-FFF2-40B4-BE49-F238E27FC236}">
                <a16:creationId xmlns:a16="http://schemas.microsoft.com/office/drawing/2014/main" id="{D8B7655C-5E90-0253-9FB6-52ECD400A865}"/>
              </a:ext>
            </a:extLst>
          </p:cNvPr>
          <p:cNvPicPr>
            <a:picLocks noChangeAspect="1"/>
          </p:cNvPicPr>
          <p:nvPr/>
        </p:nvPicPr>
        <p:blipFill>
          <a:blip r:embed="rId3"/>
          <a:stretch>
            <a:fillRect/>
          </a:stretch>
        </p:blipFill>
        <p:spPr>
          <a:xfrm>
            <a:off x="2878152" y="1524689"/>
            <a:ext cx="6508721" cy="5071632"/>
          </a:xfrm>
          <a:prstGeom prst="rect">
            <a:avLst/>
          </a:prstGeom>
        </p:spPr>
      </p:pic>
    </p:spTree>
    <p:extLst>
      <p:ext uri="{BB962C8B-B14F-4D97-AF65-F5344CB8AC3E}">
        <p14:creationId xmlns:p14="http://schemas.microsoft.com/office/powerpoint/2010/main" val="1871060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BE1F-8924-F00C-6AA3-7C7BE715AD1D}"/>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967C5DDB-FED6-DD5B-B5FB-EB95C5687B4B}"/>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12" name="Text Box 2">
            <a:extLst>
              <a:ext uri="{FF2B5EF4-FFF2-40B4-BE49-F238E27FC236}">
                <a16:creationId xmlns:a16="http://schemas.microsoft.com/office/drawing/2014/main" id="{03318D7F-0F81-561A-6AE9-EA9623677481}"/>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a:extLst>
              <a:ext uri="{FF2B5EF4-FFF2-40B4-BE49-F238E27FC236}">
                <a16:creationId xmlns:a16="http://schemas.microsoft.com/office/drawing/2014/main" id="{E11BFA4F-9EE7-8669-519D-2FCF8FED6B4F}"/>
              </a:ext>
            </a:extLst>
          </p:cNvPr>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CC1EFDAB-3C0C-86E4-E22C-96859B82CFBA}"/>
              </a:ext>
            </a:extLst>
          </p:cNvPr>
          <p:cNvSpPr txBox="1"/>
          <p:nvPr/>
        </p:nvSpPr>
        <p:spPr>
          <a:xfrm>
            <a:off x="615700" y="261674"/>
            <a:ext cx="6699500"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eaLnBrk="1" hangingPunct="1"/>
            <a:r>
              <a:rPr lang="ru-RU" altLang="ru-RU" sz="3600" b="1" dirty="0">
                <a:solidFill>
                  <a:srgbClr val="253957"/>
                </a:solidFill>
                <a:latin typeface="Arial" panose="020B0604020202020204" pitchFamily="34" charset="0"/>
              </a:rPr>
              <a:t>ЧТО ТАКОЕ «ГОРОД»?</a:t>
            </a:r>
          </a:p>
        </p:txBody>
      </p:sp>
      <p:pic>
        <p:nvPicPr>
          <p:cNvPr id="10" name="Рисунок 9">
            <a:extLst>
              <a:ext uri="{FF2B5EF4-FFF2-40B4-BE49-F238E27FC236}">
                <a16:creationId xmlns:a16="http://schemas.microsoft.com/office/drawing/2014/main" id="{B7A28A84-7026-9D7A-A7C6-4FD0DACF96E7}"/>
              </a:ext>
            </a:extLst>
          </p:cNvPr>
          <p:cNvPicPr>
            <a:picLocks noChangeAspect="1"/>
          </p:cNvPicPr>
          <p:nvPr/>
        </p:nvPicPr>
        <p:blipFill>
          <a:blip r:embed="rId3"/>
          <a:stretch>
            <a:fillRect/>
          </a:stretch>
        </p:blipFill>
        <p:spPr>
          <a:xfrm>
            <a:off x="1987861" y="1560352"/>
            <a:ext cx="8800271" cy="4850983"/>
          </a:xfrm>
          <a:prstGeom prst="rect">
            <a:avLst/>
          </a:prstGeom>
        </p:spPr>
      </p:pic>
    </p:spTree>
    <p:extLst>
      <p:ext uri="{BB962C8B-B14F-4D97-AF65-F5344CB8AC3E}">
        <p14:creationId xmlns:p14="http://schemas.microsoft.com/office/powerpoint/2010/main" val="39271630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12" name="Text Box 2">
            <a:extLst>
              <a:ext uri="{FF2B5EF4-FFF2-40B4-BE49-F238E27FC236}">
                <a16:creationId xmlns:a16="http://schemas.microsoft.com/office/drawing/2014/main" id="{E1F963FA-F95E-4D4F-AC41-E32019CBDF55}"/>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15700" y="261674"/>
            <a:ext cx="6699500"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Что предлагают</a:t>
            </a:r>
            <a:r>
              <a:rPr lang="en-US" sz="3500" b="1" cap="all" dirty="0">
                <a:solidFill>
                  <a:srgbClr val="253957"/>
                </a:solidFill>
                <a:sym typeface="Arial Narrow"/>
              </a:rPr>
              <a:t>?</a:t>
            </a:r>
            <a:endParaRPr lang="ru-RU" sz="3500" b="1" cap="all" dirty="0">
              <a:solidFill>
                <a:srgbClr val="253957"/>
              </a:solidFill>
              <a:sym typeface="Arial Narrow"/>
            </a:endParaRPr>
          </a:p>
        </p:txBody>
      </p:sp>
      <p:pic>
        <p:nvPicPr>
          <p:cNvPr id="1026" name="Picture 2" descr="книга">
            <a:extLst>
              <a:ext uri="{FF2B5EF4-FFF2-40B4-BE49-F238E27FC236}">
                <a16:creationId xmlns:a16="http://schemas.microsoft.com/office/drawing/2014/main" id="{F805C797-D945-7E5B-6A46-454997BF9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00" y="1347610"/>
            <a:ext cx="3717837" cy="524871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AEE32BC8-4155-85FF-4191-2D50EF1546C3}"/>
              </a:ext>
            </a:extLst>
          </p:cNvPr>
          <p:cNvPicPr>
            <a:picLocks noChangeAspect="1"/>
          </p:cNvPicPr>
          <p:nvPr/>
        </p:nvPicPr>
        <p:blipFill>
          <a:blip r:embed="rId4"/>
          <a:stretch>
            <a:fillRect/>
          </a:stretch>
        </p:blipFill>
        <p:spPr>
          <a:xfrm>
            <a:off x="4803125" y="1353103"/>
            <a:ext cx="7216663" cy="5343525"/>
          </a:xfrm>
          <a:prstGeom prst="rect">
            <a:avLst/>
          </a:prstGeom>
        </p:spPr>
      </p:pic>
    </p:spTree>
    <p:extLst>
      <p:ext uri="{BB962C8B-B14F-4D97-AF65-F5344CB8AC3E}">
        <p14:creationId xmlns:p14="http://schemas.microsoft.com/office/powerpoint/2010/main" val="37107312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8630-BA3E-2071-C87C-F949B090D423}"/>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C0493A32-031C-A69A-B67B-E846FFBB5E17}"/>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119D62A5-1CA1-7124-6B60-ED80442C096D}"/>
              </a:ext>
            </a:extLst>
          </p:cNvPr>
          <p:cNvSpPr txBox="1"/>
          <p:nvPr/>
        </p:nvSpPr>
        <p:spPr>
          <a:xfrm>
            <a:off x="0" y="1144084"/>
            <a:ext cx="12192000" cy="418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p:txBody>
      </p:sp>
      <p:pic>
        <p:nvPicPr>
          <p:cNvPr id="13" name="Изображение" descr="Изображение">
            <a:extLst>
              <a:ext uri="{FF2B5EF4-FFF2-40B4-BE49-F238E27FC236}">
                <a16:creationId xmlns:a16="http://schemas.microsoft.com/office/drawing/2014/main" id="{C20DA661-0083-DD91-0BA8-5F90D622EF97}"/>
              </a:ext>
            </a:extLst>
          </p:cNvPr>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F93AA11C-31A6-62EB-0AE4-CA0A58E7FDF2}"/>
              </a:ext>
            </a:extLst>
          </p:cNvPr>
          <p:cNvSpPr txBox="1"/>
          <p:nvPr/>
        </p:nvSpPr>
        <p:spPr>
          <a:xfrm>
            <a:off x="615700" y="261674"/>
            <a:ext cx="6699500" cy="599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Что предлагают</a:t>
            </a:r>
            <a:r>
              <a:rPr lang="en-US" sz="3500" b="1" cap="all" dirty="0">
                <a:solidFill>
                  <a:srgbClr val="253957"/>
                </a:solidFill>
                <a:sym typeface="Arial Narrow"/>
              </a:rPr>
              <a:t>?</a:t>
            </a:r>
            <a:endParaRPr lang="ru-RU" sz="3500" b="1" cap="all" dirty="0">
              <a:solidFill>
                <a:srgbClr val="253957"/>
              </a:solidFill>
              <a:sym typeface="Arial Narrow"/>
            </a:endParaRPr>
          </a:p>
        </p:txBody>
      </p:sp>
      <p:pic>
        <p:nvPicPr>
          <p:cNvPr id="3" name="Рисунок 2">
            <a:extLst>
              <a:ext uri="{FF2B5EF4-FFF2-40B4-BE49-F238E27FC236}">
                <a16:creationId xmlns:a16="http://schemas.microsoft.com/office/drawing/2014/main" id="{C38E6088-5D1B-6AEB-A348-F1CE13DC4147}"/>
              </a:ext>
            </a:extLst>
          </p:cNvPr>
          <p:cNvPicPr>
            <a:picLocks noChangeAspect="1"/>
          </p:cNvPicPr>
          <p:nvPr/>
        </p:nvPicPr>
        <p:blipFill>
          <a:blip r:embed="rId3"/>
          <a:stretch>
            <a:fillRect/>
          </a:stretch>
        </p:blipFill>
        <p:spPr>
          <a:xfrm>
            <a:off x="1690523" y="1241264"/>
            <a:ext cx="8167499" cy="5169703"/>
          </a:xfrm>
          <a:prstGeom prst="rect">
            <a:avLst/>
          </a:prstGeom>
        </p:spPr>
      </p:pic>
      <p:sp>
        <p:nvSpPr>
          <p:cNvPr id="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02D1D06D-549D-EE48-AAED-D212CDB5C68C}"/>
              </a:ext>
            </a:extLst>
          </p:cNvPr>
          <p:cNvSpPr txBox="1"/>
          <p:nvPr/>
        </p:nvSpPr>
        <p:spPr>
          <a:xfrm>
            <a:off x="181029" y="2786854"/>
            <a:ext cx="5474047" cy="418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p:txBody>
      </p:sp>
    </p:spTree>
    <p:extLst>
      <p:ext uri="{BB962C8B-B14F-4D97-AF65-F5344CB8AC3E}">
        <p14:creationId xmlns:p14="http://schemas.microsoft.com/office/powerpoint/2010/main" val="9022121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05A3-7D69-CE5A-A6FF-CE372D7A4C1D}"/>
            </a:ext>
          </a:extLst>
        </p:cNvPr>
        <p:cNvGrpSpPr/>
        <p:nvPr/>
      </p:nvGrpSpPr>
      <p:grpSpPr>
        <a:xfrm>
          <a:off x="0" y="0"/>
          <a:ext cx="0" cy="0"/>
          <a:chOff x="0" y="0"/>
          <a:chExt cx="0" cy="0"/>
        </a:xfrm>
      </p:grpSpPr>
      <p:sp>
        <p:nvSpPr>
          <p:cNvPr id="58" name="Линия">
            <a:extLst>
              <a:ext uri="{FF2B5EF4-FFF2-40B4-BE49-F238E27FC236}">
                <a16:creationId xmlns:a16="http://schemas.microsoft.com/office/drawing/2014/main" id="{EE2230AE-F50D-C05F-85D2-13C87EBC94DC}"/>
              </a:ext>
            </a:extLst>
          </p:cNvPr>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99B2D87B-46D8-59E3-C89D-B20102226BFC}"/>
              </a:ext>
            </a:extLst>
          </p:cNvPr>
          <p:cNvSpPr txBox="1"/>
          <p:nvPr/>
        </p:nvSpPr>
        <p:spPr>
          <a:xfrm>
            <a:off x="0" y="1144084"/>
            <a:ext cx="12192000" cy="418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p:txBody>
      </p:sp>
      <p:pic>
        <p:nvPicPr>
          <p:cNvPr id="13" name="Изображение" descr="Изображение">
            <a:extLst>
              <a:ext uri="{FF2B5EF4-FFF2-40B4-BE49-F238E27FC236}">
                <a16:creationId xmlns:a16="http://schemas.microsoft.com/office/drawing/2014/main" id="{56FB8945-D6A3-E476-4374-46B1CD09571B}"/>
              </a:ext>
            </a:extLst>
          </p:cNvPr>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E9C3589D-594C-7A59-9313-F41314161DF6}"/>
              </a:ext>
            </a:extLst>
          </p:cNvPr>
          <p:cNvSpPr txBox="1"/>
          <p:nvPr/>
        </p:nvSpPr>
        <p:spPr>
          <a:xfrm>
            <a:off x="615700" y="261674"/>
            <a:ext cx="6699500" cy="599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Что предлагают</a:t>
            </a:r>
            <a:r>
              <a:rPr lang="en-US" sz="3500" b="1" cap="all" dirty="0">
                <a:solidFill>
                  <a:srgbClr val="253957"/>
                </a:solidFill>
                <a:sym typeface="Arial Narrow"/>
              </a:rPr>
              <a:t>?</a:t>
            </a:r>
            <a:endParaRPr lang="ru-RU" sz="3500" b="1" cap="all" dirty="0">
              <a:solidFill>
                <a:srgbClr val="253957"/>
              </a:solidFill>
              <a:sym typeface="Arial Narrow"/>
            </a:endParaRPr>
          </a:p>
        </p:txBody>
      </p:sp>
      <p:sp>
        <p:nvSpPr>
          <p:cNvPr id="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7D51ADB7-0AA4-AA28-A06C-7B73A0050CBD}"/>
              </a:ext>
            </a:extLst>
          </p:cNvPr>
          <p:cNvSpPr txBox="1"/>
          <p:nvPr/>
        </p:nvSpPr>
        <p:spPr>
          <a:xfrm>
            <a:off x="181029" y="2786854"/>
            <a:ext cx="5474047" cy="418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p:txBody>
      </p:sp>
      <p:pic>
        <p:nvPicPr>
          <p:cNvPr id="4" name="Picture 2">
            <a:extLst>
              <a:ext uri="{FF2B5EF4-FFF2-40B4-BE49-F238E27FC236}">
                <a16:creationId xmlns:a16="http://schemas.microsoft.com/office/drawing/2014/main" id="{5761BFFC-37CE-F74D-A757-8085BDE9AD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23950"/>
            <a:ext cx="6116638"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548CD887-3CA2-DF84-AFB2-662D268BFB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7150" y="1123950"/>
            <a:ext cx="57848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37E0F250-E238-8417-6CD1-3B23546907B8}"/>
              </a:ext>
            </a:extLst>
          </p:cNvPr>
          <p:cNvPicPr>
            <a:picLocks noChangeAspect="1"/>
          </p:cNvPicPr>
          <p:nvPr/>
        </p:nvPicPr>
        <p:blipFill>
          <a:blip r:embed="rId5"/>
          <a:stretch>
            <a:fillRect/>
          </a:stretch>
        </p:blipFill>
        <p:spPr>
          <a:xfrm>
            <a:off x="6708066" y="3532625"/>
            <a:ext cx="2134013" cy="2345069"/>
          </a:xfrm>
          <a:prstGeom prst="rect">
            <a:avLst/>
          </a:prstGeom>
        </p:spPr>
      </p:pic>
    </p:spTree>
    <p:extLst>
      <p:ext uri="{BB962C8B-B14F-4D97-AF65-F5344CB8AC3E}">
        <p14:creationId xmlns:p14="http://schemas.microsoft.com/office/powerpoint/2010/main" val="41765606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12" name="Text Box 2">
            <a:extLst>
              <a:ext uri="{FF2B5EF4-FFF2-40B4-BE49-F238E27FC236}">
                <a16:creationId xmlns:a16="http://schemas.microsoft.com/office/drawing/2014/main" id="{E1F963FA-F95E-4D4F-AC41-E32019CBDF55}"/>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p:cNvPicPr>
            <a:picLocks noChangeAspect="1"/>
          </p:cNvPicPr>
          <p:nvPr/>
        </p:nvPicPr>
        <p:blipFill>
          <a:blip r:embed="rId2"/>
          <a:stretch>
            <a:fillRect/>
          </a:stretch>
        </p:blipFill>
        <p:spPr>
          <a:xfrm>
            <a:off x="11063509" y="67089"/>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0" y="295154"/>
            <a:ext cx="10875145"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Создание алгоритма классификации территорий</a:t>
            </a:r>
          </a:p>
        </p:txBody>
      </p:sp>
      <p:pic>
        <p:nvPicPr>
          <p:cNvPr id="3" name="Рисунок 2">
            <a:extLst>
              <a:ext uri="{FF2B5EF4-FFF2-40B4-BE49-F238E27FC236}">
                <a16:creationId xmlns:a16="http://schemas.microsoft.com/office/drawing/2014/main" id="{4A92EF1A-ACEC-DCFE-6786-1FDE7141C806}"/>
              </a:ext>
            </a:extLst>
          </p:cNvPr>
          <p:cNvPicPr>
            <a:picLocks noChangeAspect="1"/>
          </p:cNvPicPr>
          <p:nvPr/>
        </p:nvPicPr>
        <p:blipFill>
          <a:blip r:embed="rId3"/>
          <a:stretch>
            <a:fillRect/>
          </a:stretch>
        </p:blipFill>
        <p:spPr>
          <a:xfrm>
            <a:off x="1650375" y="1319623"/>
            <a:ext cx="8964276" cy="5576194"/>
          </a:xfrm>
          <a:prstGeom prst="rect">
            <a:avLst/>
          </a:prstGeom>
        </p:spPr>
      </p:pic>
    </p:spTree>
    <p:extLst>
      <p:ext uri="{BB962C8B-B14F-4D97-AF65-F5344CB8AC3E}">
        <p14:creationId xmlns:p14="http://schemas.microsoft.com/office/powerpoint/2010/main" val="32975794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8105774" y="1186427"/>
            <a:ext cx="4013649" cy="4976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marL="342900" indent="-342900">
              <a:buFont typeface="Arial" panose="020B0604020202020204" pitchFamily="34" charset="0"/>
              <a:buChar char="•"/>
              <a:defRPr sz="2800">
                <a:solidFill>
                  <a:srgbClr val="253957"/>
                </a:solidFill>
                <a:latin typeface="+mn-lt"/>
                <a:ea typeface="+mn-ea"/>
                <a:cs typeface="+mn-cs"/>
                <a:sym typeface="Arial Narrow"/>
              </a:defRPr>
            </a:pPr>
            <a:r>
              <a:rPr lang="ru-RU" sz="2000" b="1" dirty="0">
                <a:sym typeface="Arial Narrow"/>
              </a:rPr>
              <a:t>При апробации алгоритма было выявлено, что на территории Краснодарского края и республики Адыгея расположены:</a:t>
            </a: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r>
              <a:rPr lang="ru-RU" sz="2000" b="1" dirty="0">
                <a:sym typeface="Arial Narrow"/>
              </a:rPr>
              <a:t>15 городских ядер с общей численностью населения 2 029 434 чел. (34,5%  и 34,7 %) </a:t>
            </a: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r>
              <a:rPr lang="ru-RU" sz="2000" b="1" dirty="0">
                <a:sym typeface="Arial Narrow"/>
              </a:rPr>
              <a:t>127 промежуточных территорий с общей численностью населения 2 473 507 чел. (42,5% и 35,7%)</a:t>
            </a:r>
          </a:p>
          <a:p>
            <a:pPr marL="342900" indent="-342900">
              <a:buFont typeface="Arial" panose="020B0604020202020204" pitchFamily="34" charset="0"/>
              <a:buChar char="•"/>
              <a:defRPr sz="2800">
                <a:solidFill>
                  <a:srgbClr val="253957"/>
                </a:solidFill>
                <a:latin typeface="+mn-lt"/>
                <a:ea typeface="+mn-ea"/>
                <a:cs typeface="+mn-cs"/>
                <a:sym typeface="Arial Narrow"/>
              </a:defRPr>
            </a:pPr>
            <a:endParaRPr lang="ru-RU" sz="2000" b="1" dirty="0">
              <a:sym typeface="Arial Narrow"/>
            </a:endParaRPr>
          </a:p>
          <a:p>
            <a:pPr marL="342900" indent="-342900">
              <a:buFont typeface="Arial" panose="020B0604020202020204" pitchFamily="34" charset="0"/>
              <a:buChar char="•"/>
              <a:defRPr sz="2800">
                <a:solidFill>
                  <a:srgbClr val="253957"/>
                </a:solidFill>
                <a:latin typeface="+mn-lt"/>
                <a:ea typeface="+mn-ea"/>
                <a:cs typeface="+mn-cs"/>
                <a:sym typeface="Arial Narrow"/>
              </a:defRPr>
            </a:pPr>
            <a:r>
              <a:rPr lang="ru-RU" sz="2000" b="1" dirty="0">
                <a:sym typeface="Arial Narrow"/>
              </a:rPr>
              <a:t>В сельской местности было выявлено </a:t>
            </a:r>
          </a:p>
          <a:p>
            <a:pPr>
              <a:defRPr sz="2800">
                <a:solidFill>
                  <a:srgbClr val="253957"/>
                </a:solidFill>
                <a:latin typeface="+mn-lt"/>
                <a:ea typeface="+mn-ea"/>
                <a:cs typeface="+mn-cs"/>
                <a:sym typeface="Arial Narrow"/>
              </a:defRPr>
            </a:pPr>
            <a:r>
              <a:rPr lang="ru-RU" sz="2000" b="1" dirty="0">
                <a:sym typeface="Arial Narrow"/>
              </a:rPr>
              <a:t>      1 384 425  чел. (23% и 29,5%)</a:t>
            </a:r>
          </a:p>
        </p:txBody>
      </p:sp>
      <p:sp>
        <p:nvSpPr>
          <p:cNvPr id="12" name="Text Box 2">
            <a:extLst>
              <a:ext uri="{FF2B5EF4-FFF2-40B4-BE49-F238E27FC236}">
                <a16:creationId xmlns:a16="http://schemas.microsoft.com/office/drawing/2014/main" id="{E1F963FA-F95E-4D4F-AC41-E32019CBDF55}"/>
              </a:ext>
            </a:extLst>
          </p:cNvPr>
          <p:cNvSpPr txBox="1">
            <a:spLocks noChangeArrowheads="1"/>
          </p:cNvSpPr>
          <p:nvPr/>
        </p:nvSpPr>
        <p:spPr bwMode="auto">
          <a:xfrm>
            <a:off x="8411457" y="6242378"/>
            <a:ext cx="476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ru-RU" altLang="ru-RU" sz="2000" dirty="0">
              <a:latin typeface="+mn-lt"/>
            </a:endParaRPr>
          </a:p>
          <a:p>
            <a:pPr eaLnBrk="1" hangingPunct="1">
              <a:spcBef>
                <a:spcPct val="0"/>
              </a:spcBef>
              <a:buFontTx/>
              <a:buNone/>
              <a:defRPr/>
            </a:pPr>
            <a:endParaRPr lang="ru-RU" altLang="ru-RU" sz="2000" b="1" dirty="0">
              <a:latin typeface="+mn-lt"/>
            </a:endParaRPr>
          </a:p>
        </p:txBody>
      </p:sp>
      <p:pic>
        <p:nvPicPr>
          <p:cNvPr id="13" name="Изображение" descr="Изображение"/>
          <p:cNvPicPr>
            <a:picLocks noChangeAspect="1"/>
          </p:cNvPicPr>
          <p:nvPr/>
        </p:nvPicPr>
        <p:blipFill>
          <a:blip r:embed="rId2"/>
          <a:stretch>
            <a:fillRect/>
          </a:stretch>
        </p:blipFill>
        <p:spPr>
          <a:xfrm>
            <a:off x="11063509" y="67089"/>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0" y="295154"/>
            <a:ext cx="10875145" cy="599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lgn="l">
              <a:defRPr sz="7000" b="1" cap="all">
                <a:solidFill>
                  <a:srgbClr val="253957"/>
                </a:solidFill>
                <a:latin typeface="+mn-lt"/>
                <a:ea typeface="+mn-ea"/>
                <a:cs typeface="+mn-cs"/>
                <a:sym typeface="Arial Narrow"/>
              </a:defRPr>
            </a:pPr>
            <a:r>
              <a:rPr lang="ru-RU" sz="3500" b="1" cap="all" dirty="0">
                <a:solidFill>
                  <a:srgbClr val="253957"/>
                </a:solidFill>
                <a:sym typeface="Arial Narrow"/>
              </a:rPr>
              <a:t>Апробация алгоритма</a:t>
            </a:r>
          </a:p>
        </p:txBody>
      </p:sp>
      <p:sp>
        <p:nvSpPr>
          <p:cNvPr id="5" name="TextBox 4">
            <a:extLst>
              <a:ext uri="{FF2B5EF4-FFF2-40B4-BE49-F238E27FC236}">
                <a16:creationId xmlns:a16="http://schemas.microsoft.com/office/drawing/2014/main" id="{DC30BC29-BF35-29C9-2B25-DD35ECFC8B37}"/>
              </a:ext>
            </a:extLst>
          </p:cNvPr>
          <p:cNvSpPr txBox="1"/>
          <p:nvPr/>
        </p:nvSpPr>
        <p:spPr>
          <a:xfrm>
            <a:off x="0" y="6245784"/>
            <a:ext cx="7239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ru-RU" i="1" dirty="0"/>
              <a:t>Классификация территории Краснодарского края и Республики Адыгея по степени </a:t>
            </a:r>
            <a:r>
              <a:rPr lang="ru-RU" i="1" dirty="0" err="1"/>
              <a:t>урбанизированности</a:t>
            </a:r>
            <a:r>
              <a:rPr lang="ru-RU" i="1" dirty="0"/>
              <a:t> в соответствии с методологией ОЭСР</a:t>
            </a:r>
          </a:p>
        </p:txBody>
      </p:sp>
      <p:pic>
        <p:nvPicPr>
          <p:cNvPr id="2" name="Рисунок 1">
            <a:extLst>
              <a:ext uri="{FF2B5EF4-FFF2-40B4-BE49-F238E27FC236}">
                <a16:creationId xmlns:a16="http://schemas.microsoft.com/office/drawing/2014/main" id="{7092CC98-C789-33C9-DAB8-2A8A29226704}"/>
              </a:ext>
            </a:extLst>
          </p:cNvPr>
          <p:cNvPicPr>
            <a:picLocks noChangeAspect="1"/>
          </p:cNvPicPr>
          <p:nvPr/>
        </p:nvPicPr>
        <p:blipFill>
          <a:blip r:embed="rId3">
            <a:extLst>
              <a:ext uri="{28A0092B-C50C-407E-A947-70E740481C1C}">
                <a14:useLocalDpi xmlns:a14="http://schemas.microsoft.com/office/drawing/2010/main" val="0"/>
              </a:ext>
            </a:extLst>
          </a:blip>
          <a:srcRect t="4781"/>
          <a:stretch>
            <a:fillRect/>
          </a:stretch>
        </p:blipFill>
        <p:spPr bwMode="auto">
          <a:xfrm>
            <a:off x="72576" y="1233676"/>
            <a:ext cx="7566473" cy="5054364"/>
          </a:xfrm>
          <a:prstGeom prst="rect">
            <a:avLst/>
          </a:prstGeom>
          <a:noFill/>
          <a:ln>
            <a:noFill/>
          </a:ln>
        </p:spPr>
      </p:pic>
    </p:spTree>
    <p:extLst>
      <p:ext uri="{BB962C8B-B14F-4D97-AF65-F5344CB8AC3E}">
        <p14:creationId xmlns:p14="http://schemas.microsoft.com/office/powerpoint/2010/main" val="32796207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17094</TotalTime>
  <Words>233</Words>
  <Application>Microsoft Office PowerPoint</Application>
  <PresentationFormat>Широкоэкранный</PresentationFormat>
  <Paragraphs>46</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Arial Narrow</vt:lpstr>
      <vt:lpstr>Calibri</vt:lpstr>
      <vt:lpstr>Helvetica</vt:lpstr>
      <vt:lpstr>Helvetica Light</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Факультет 4G – вшэ</dc:title>
  <dc:creator>ААМ</dc:creator>
  <cp:lastModifiedBy>Глеб Зыков</cp:lastModifiedBy>
  <cp:revision>2481</cp:revision>
  <dcterms:created xsi:type="dcterms:W3CDTF">2018-10-12T18:23:58Z</dcterms:created>
  <dcterms:modified xsi:type="dcterms:W3CDTF">2025-04-04T08:48:28Z</dcterms:modified>
</cp:coreProperties>
</file>