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86" r:id="rId3"/>
    <p:sldId id="483" r:id="rId4"/>
    <p:sldId id="490" r:id="rId5"/>
    <p:sldId id="492" r:id="rId6"/>
    <p:sldId id="472" r:id="rId7"/>
    <p:sldId id="468" r:id="rId8"/>
    <p:sldId id="485" r:id="rId9"/>
    <p:sldId id="488" r:id="rId10"/>
    <p:sldId id="481" r:id="rId11"/>
    <p:sldId id="475" r:id="rId12"/>
    <p:sldId id="431" r:id="rId13"/>
    <p:sldId id="446" r:id="rId14"/>
    <p:sldId id="448" r:id="rId15"/>
    <p:sldId id="493" r:id="rId16"/>
    <p:sldId id="447" r:id="rId17"/>
    <p:sldId id="451" r:id="rId18"/>
    <p:sldId id="454" r:id="rId19"/>
    <p:sldId id="452" r:id="rId20"/>
    <p:sldId id="497" r:id="rId21"/>
    <p:sldId id="491" r:id="rId22"/>
    <p:sldId id="453" r:id="rId23"/>
    <p:sldId id="473" r:id="rId24"/>
    <p:sldId id="478" r:id="rId25"/>
    <p:sldId id="479" r:id="rId26"/>
    <p:sldId id="433" r:id="rId27"/>
    <p:sldId id="435" r:id="rId28"/>
    <p:sldId id="495" r:id="rId29"/>
    <p:sldId id="496" r:id="rId30"/>
    <p:sldId id="477" r:id="rId31"/>
    <p:sldId id="457" r:id="rId32"/>
    <p:sldId id="474" r:id="rId33"/>
    <p:sldId id="465" r:id="rId34"/>
    <p:sldId id="463" r:id="rId35"/>
    <p:sldId id="4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56B"/>
    <a:srgbClr val="003399"/>
    <a:srgbClr val="00FF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504" autoAdjust="0"/>
  </p:normalViewPr>
  <p:slideViewPr>
    <p:cSldViewPr snapToGrid="0">
      <p:cViewPr varScale="1">
        <p:scale>
          <a:sx n="127" d="100"/>
          <a:sy n="127" d="100"/>
        </p:scale>
        <p:origin x="2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4ADCE-3C85-4442-98B8-BCF4B2C3CCE4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C9421-3CF7-414A-8521-DF06180BA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09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29047-85DB-4646-87D4-A9D8CBE486AD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FAFA4-0905-43FF-8802-0C26D4C3CB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Реология (от греч. ρέος «течение, поток» + λόγος «учение, наука») — раздел физики, изучающий деформационные свойства и текучесть вещества.</a:t>
            </a:r>
            <a:endParaRPr lang="fr-FR" sz="1000" dirty="0" smtClean="0"/>
          </a:p>
          <a:p>
            <a:r>
              <a:rPr lang="ru-RU" sz="1000" dirty="0" smtClean="0"/>
              <a:t>Как вариации вращения Земли дают информацию о свойствах Земли.</a:t>
            </a:r>
            <a:endParaRPr lang="fr-FR" sz="1000" dirty="0" smtClean="0"/>
          </a:p>
          <a:p>
            <a:r>
              <a:rPr lang="ru-RU" sz="1000" dirty="0" smtClean="0"/>
              <a:t>Реология </a:t>
            </a:r>
            <a:r>
              <a:rPr lang="fr-FR" sz="1000" dirty="0" smtClean="0"/>
              <a:t> = </a:t>
            </a:r>
            <a:r>
              <a:rPr lang="ru-RU" sz="1000" dirty="0" smtClean="0"/>
              <a:t>злоупотребление языком</a:t>
            </a:r>
            <a:endParaRPr lang="en-GB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9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90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63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2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 to give a synthesis of the theoretical lineaments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8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коэффициент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ru-RU" dirty="0" smtClean="0"/>
                  <a:t>стремится к 1</a:t>
                </a:r>
                <a:endParaRPr lang="en-US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коэффициент </a:t>
                </a:r>
                <a:r>
                  <a:rPr lang="fr-FR" sz="120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𝛼</a:t>
                </a:r>
                <a:r>
                  <a:rPr lang="fr-FR" sz="1200" i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fr-FR" sz="120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fr-FR" dirty="0" smtClean="0"/>
                  <a:t> </a:t>
                </a:r>
                <a:r>
                  <a:rPr lang="ru-RU" dirty="0" smtClean="0"/>
                  <a:t>стремится к 1</a:t>
                </a:r>
                <a:endParaRPr lang="en-US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11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ru-RU" dirty="0" smtClean="0"/>
                  <a:t>коэффициент сцепления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sz="120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𝛼</a:t>
                </a:r>
                <a:r>
                  <a:rPr lang="fr-FR" sz="1200" i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fr-FR" sz="120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1, 𝛼_3</a:t>
                </a:r>
                <a:r>
                  <a:rPr lang="fr-FR" dirty="0" smtClean="0"/>
                  <a:t> </a:t>
                </a:r>
                <a:r>
                  <a:rPr lang="ru-RU" dirty="0" smtClean="0"/>
                  <a:t>коэффициент сцепления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11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enlargement</a:t>
            </a:r>
            <a:r>
              <a:rPr lang="fr-FR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64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08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ru-RU" dirty="0" smtClean="0"/>
              <a:t>вишенка</a:t>
            </a:r>
            <a:r>
              <a:rPr lang="fr-FR" baseline="0" dirty="0" smtClean="0"/>
              <a:t> </a:t>
            </a:r>
            <a:r>
              <a:rPr lang="ru-RU" dirty="0" smtClean="0"/>
              <a:t>на</a:t>
            </a:r>
            <a:r>
              <a:rPr lang="fr-FR" baseline="0" dirty="0" smtClean="0"/>
              <a:t> </a:t>
            </a:r>
            <a:r>
              <a:rPr lang="ru-RU" dirty="0" smtClean="0"/>
              <a:t>торте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9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Земля</a:t>
            </a:r>
            <a:r>
              <a:rPr lang="fr-FR" dirty="0" smtClean="0"/>
              <a:t> </a:t>
            </a:r>
            <a:r>
              <a:rPr lang="fr-FR" dirty="0" err="1" smtClean="0"/>
              <a:t>представляет</a:t>
            </a:r>
            <a:r>
              <a:rPr lang="fr-FR" dirty="0" smtClean="0"/>
              <a:t> </a:t>
            </a:r>
            <a:r>
              <a:rPr lang="fr-FR" dirty="0" err="1" smtClean="0"/>
              <a:t>собой</a:t>
            </a:r>
            <a:r>
              <a:rPr lang="fr-FR" dirty="0" smtClean="0"/>
              <a:t> </a:t>
            </a:r>
            <a:r>
              <a:rPr lang="fr-FR" dirty="0" err="1" smtClean="0"/>
              <a:t>сложную</a:t>
            </a:r>
            <a:r>
              <a:rPr lang="fr-FR" dirty="0" smtClean="0"/>
              <a:t> </a:t>
            </a:r>
            <a:r>
              <a:rPr lang="fr-FR" dirty="0" err="1" smtClean="0"/>
              <a:t>систему</a:t>
            </a:r>
            <a:r>
              <a:rPr lang="fr-FR" dirty="0" smtClean="0"/>
              <a:t>, </a:t>
            </a:r>
            <a:r>
              <a:rPr lang="fr-FR" dirty="0" err="1" smtClean="0"/>
              <a:t>состоящую</a:t>
            </a:r>
            <a:r>
              <a:rPr lang="fr-FR" dirty="0" smtClean="0"/>
              <a:t> </a:t>
            </a:r>
            <a:r>
              <a:rPr lang="fr-FR" dirty="0" err="1" smtClean="0"/>
              <a:t>из</a:t>
            </a:r>
            <a:r>
              <a:rPr lang="fr-FR" dirty="0" smtClean="0"/>
              <a:t> </a:t>
            </a:r>
            <a:r>
              <a:rPr lang="fr-FR" dirty="0" err="1" smtClean="0"/>
              <a:t>твердой</a:t>
            </a:r>
            <a:r>
              <a:rPr lang="fr-FR" dirty="0" smtClean="0"/>
              <a:t> и </a:t>
            </a:r>
            <a:r>
              <a:rPr lang="fr-FR" dirty="0" err="1" smtClean="0"/>
              <a:t>жидкой</a:t>
            </a:r>
            <a:r>
              <a:rPr lang="fr-FR" dirty="0" smtClean="0"/>
              <a:t> </a:t>
            </a:r>
            <a:r>
              <a:rPr lang="fr-FR" dirty="0" err="1" smtClean="0"/>
              <a:t>частей</a:t>
            </a:r>
            <a:r>
              <a:rPr lang="fr-FR" dirty="0" smtClean="0"/>
              <a:t>.  </a:t>
            </a:r>
            <a:r>
              <a:rPr lang="fr-FR" dirty="0" err="1" smtClean="0"/>
              <a:t>Изучение</a:t>
            </a:r>
            <a:r>
              <a:rPr lang="fr-FR" dirty="0" smtClean="0"/>
              <a:t> </a:t>
            </a:r>
            <a:r>
              <a:rPr lang="fr-FR" dirty="0" err="1" smtClean="0"/>
              <a:t>вариаций</a:t>
            </a:r>
            <a:r>
              <a:rPr lang="fr-FR" dirty="0" smtClean="0"/>
              <a:t> </a:t>
            </a:r>
            <a:r>
              <a:rPr lang="fr-FR" dirty="0" err="1" smtClean="0"/>
              <a:t>вращения</a:t>
            </a:r>
            <a:r>
              <a:rPr lang="fr-FR" dirty="0" smtClean="0"/>
              <a:t> </a:t>
            </a:r>
            <a:r>
              <a:rPr lang="fr-FR" dirty="0" err="1" smtClean="0"/>
              <a:t>Земли</a:t>
            </a:r>
            <a:r>
              <a:rPr lang="fr-FR" dirty="0" smtClean="0"/>
              <a:t>, </a:t>
            </a:r>
            <a:r>
              <a:rPr lang="fr-FR" dirty="0" err="1" smtClean="0"/>
              <a:t>т.е</a:t>
            </a:r>
            <a:r>
              <a:rPr lang="fr-FR" dirty="0" smtClean="0"/>
              <a:t>. </a:t>
            </a:r>
            <a:r>
              <a:rPr lang="fr-FR" dirty="0" err="1" smtClean="0"/>
              <a:t>земной</a:t>
            </a:r>
            <a:r>
              <a:rPr lang="fr-FR" dirty="0" smtClean="0"/>
              <a:t> </a:t>
            </a:r>
            <a:r>
              <a:rPr lang="fr-FR" dirty="0" err="1" smtClean="0"/>
              <a:t>коры</a:t>
            </a:r>
            <a:r>
              <a:rPr lang="fr-FR" dirty="0" smtClean="0"/>
              <a:t>, </a:t>
            </a:r>
            <a:r>
              <a:rPr lang="fr-FR" dirty="0" err="1" smtClean="0"/>
              <a:t>вызванных</a:t>
            </a:r>
            <a:r>
              <a:rPr lang="fr-FR" dirty="0" smtClean="0"/>
              <a:t> </a:t>
            </a:r>
            <a:r>
              <a:rPr lang="fr-FR" dirty="0" err="1" smtClean="0"/>
              <a:t>приливными</a:t>
            </a:r>
            <a:r>
              <a:rPr lang="fr-FR" dirty="0" smtClean="0"/>
              <a:t> </a:t>
            </a:r>
            <a:r>
              <a:rPr lang="fr-FR" dirty="0" err="1" smtClean="0"/>
              <a:t>силами</a:t>
            </a:r>
            <a:r>
              <a:rPr lang="fr-FR" dirty="0" smtClean="0"/>
              <a:t>, </a:t>
            </a:r>
            <a:r>
              <a:rPr lang="fr-FR" dirty="0" err="1" smtClean="0"/>
              <a:t>термодинамическими</a:t>
            </a:r>
            <a:r>
              <a:rPr lang="fr-FR" dirty="0" smtClean="0"/>
              <a:t> </a:t>
            </a:r>
            <a:r>
              <a:rPr lang="fr-FR" dirty="0" err="1" smtClean="0"/>
              <a:t>процессами</a:t>
            </a:r>
            <a:r>
              <a:rPr lang="fr-FR" dirty="0" smtClean="0"/>
              <a:t>, </a:t>
            </a:r>
            <a:r>
              <a:rPr lang="fr-FR" dirty="0" err="1" smtClean="0"/>
              <a:t>такими</a:t>
            </a:r>
            <a:r>
              <a:rPr lang="fr-FR" dirty="0" smtClean="0"/>
              <a:t> </a:t>
            </a:r>
            <a:r>
              <a:rPr lang="fr-FR" dirty="0" err="1" smtClean="0"/>
              <a:t>как</a:t>
            </a:r>
            <a:r>
              <a:rPr lang="fr-FR" dirty="0" smtClean="0"/>
              <a:t> </a:t>
            </a:r>
            <a:r>
              <a:rPr lang="fr-FR" dirty="0" err="1" smtClean="0"/>
              <a:t>циркуляция</a:t>
            </a:r>
            <a:r>
              <a:rPr lang="fr-FR" dirty="0" smtClean="0"/>
              <a:t> </a:t>
            </a:r>
            <a:r>
              <a:rPr lang="fr-FR" dirty="0" err="1" smtClean="0"/>
              <a:t>атмосферы</a:t>
            </a:r>
            <a:r>
              <a:rPr lang="fr-FR" dirty="0" smtClean="0"/>
              <a:t> </a:t>
            </a:r>
            <a:r>
              <a:rPr lang="fr-FR" dirty="0" err="1" smtClean="0"/>
              <a:t>или</a:t>
            </a:r>
            <a:r>
              <a:rPr lang="fr-FR" dirty="0" smtClean="0"/>
              <a:t> </a:t>
            </a:r>
            <a:r>
              <a:rPr lang="fr-FR" dirty="0" err="1" smtClean="0"/>
              <a:t>океана</a:t>
            </a:r>
            <a:r>
              <a:rPr lang="fr-FR" dirty="0" smtClean="0"/>
              <a:t>, </a:t>
            </a:r>
            <a:r>
              <a:rPr lang="fr-FR" dirty="0" err="1" smtClean="0"/>
              <a:t>является</a:t>
            </a:r>
            <a:r>
              <a:rPr lang="fr-FR" dirty="0" smtClean="0"/>
              <a:t> </a:t>
            </a:r>
            <a:r>
              <a:rPr lang="fr-FR" dirty="0" err="1" smtClean="0"/>
              <a:t>способом</a:t>
            </a:r>
            <a:r>
              <a:rPr lang="fr-FR" dirty="0" smtClean="0"/>
              <a:t> </a:t>
            </a:r>
            <a:r>
              <a:rPr lang="fr-FR" dirty="0" err="1" smtClean="0"/>
              <a:t>лучшего</a:t>
            </a:r>
            <a:r>
              <a:rPr lang="fr-FR" dirty="0" smtClean="0"/>
              <a:t> </a:t>
            </a:r>
            <a:r>
              <a:rPr lang="fr-FR" dirty="0" err="1" smtClean="0"/>
              <a:t>понимания</a:t>
            </a:r>
            <a:r>
              <a:rPr lang="fr-FR" dirty="0" smtClean="0"/>
              <a:t> </a:t>
            </a:r>
            <a:r>
              <a:rPr lang="fr-FR" dirty="0" err="1" smtClean="0"/>
              <a:t>этой</a:t>
            </a:r>
            <a:r>
              <a:rPr lang="fr-FR" dirty="0" smtClean="0"/>
              <a:t> </a:t>
            </a:r>
            <a:r>
              <a:rPr lang="fr-FR" dirty="0" err="1" smtClean="0"/>
              <a:t>системы</a:t>
            </a:r>
            <a:r>
              <a:rPr lang="fr-FR" dirty="0" smtClean="0"/>
              <a:t>. </a:t>
            </a:r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49CE-B3E5-44E0-9DBA-1FBB404497D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2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Действительно</a:t>
            </a:r>
            <a:r>
              <a:rPr lang="fr-FR" dirty="0" smtClean="0"/>
              <a:t>, д</a:t>
            </a:r>
            <a:r>
              <a:rPr lang="ru-RU" dirty="0" smtClean="0"/>
              <a:t>вижение оси вращения относительно небесной и земной систем, а также изменения скорости вращения</a:t>
            </a:r>
            <a:r>
              <a:rPr lang="fr-FR" dirty="0" smtClean="0"/>
              <a:t> </a:t>
            </a:r>
            <a:r>
              <a:rPr lang="fr-FR" dirty="0" err="1" smtClean="0"/>
              <a:t>зависят</a:t>
            </a:r>
            <a:r>
              <a:rPr lang="fr-FR" dirty="0" smtClean="0"/>
              <a:t> </a:t>
            </a:r>
            <a:r>
              <a:rPr lang="fr-FR" dirty="0" err="1" smtClean="0"/>
              <a:t>от</a:t>
            </a:r>
            <a:r>
              <a:rPr lang="fr-FR" dirty="0" smtClean="0"/>
              <a:t> </a:t>
            </a:r>
            <a:r>
              <a:rPr lang="fr-FR" dirty="0" err="1" smtClean="0"/>
              <a:t>структуры</a:t>
            </a:r>
            <a:r>
              <a:rPr lang="fr-FR" dirty="0" smtClean="0"/>
              <a:t> </a:t>
            </a:r>
            <a:r>
              <a:rPr lang="fr-FR" dirty="0" err="1" smtClean="0"/>
              <a:t>Земли</a:t>
            </a:r>
            <a:r>
              <a:rPr lang="fr-FR" dirty="0" smtClean="0"/>
              <a:t> и </a:t>
            </a:r>
            <a:r>
              <a:rPr lang="fr-FR" dirty="0" err="1" smtClean="0"/>
              <a:t>физических</a:t>
            </a:r>
            <a:r>
              <a:rPr lang="fr-FR" dirty="0" smtClean="0"/>
              <a:t> </a:t>
            </a:r>
            <a:r>
              <a:rPr lang="fr-FR" dirty="0" err="1" smtClean="0"/>
              <a:t>свойств</a:t>
            </a:r>
            <a:r>
              <a:rPr lang="fr-FR" dirty="0" smtClean="0"/>
              <a:t> </a:t>
            </a:r>
            <a:r>
              <a:rPr lang="fr-FR" dirty="0" err="1" smtClean="0"/>
              <a:t>ее</a:t>
            </a:r>
            <a:r>
              <a:rPr lang="fr-FR" dirty="0" smtClean="0"/>
              <a:t> </a:t>
            </a:r>
            <a:r>
              <a:rPr lang="fr-FR" dirty="0" err="1" smtClean="0"/>
              <a:t>частей</a:t>
            </a:r>
            <a:r>
              <a:rPr lang="fr-FR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Наше нынешнее знание кратко изложено ниже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1) </a:t>
            </a:r>
            <a:r>
              <a:rPr lang="ru-RU" dirty="0" smtClean="0"/>
              <a:t>Для временных масштабов менее нескольких десятилетий достаточно приближения квазиупругой мантии.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2)</a:t>
            </a:r>
            <a:r>
              <a:rPr lang="fr-FR" baseline="0" dirty="0" smtClean="0"/>
              <a:t> </a:t>
            </a:r>
            <a:r>
              <a:rPr lang="ru-RU" dirty="0" smtClean="0"/>
              <a:t>На временных масштабах, превышающих несколько десятилетий, мантия принимает вязкоупругий режим.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3) </a:t>
            </a:r>
            <a:r>
              <a:rPr lang="ru-RU" dirty="0" smtClean="0"/>
              <a:t>в масштабах времени, превышающих примерно 10 дней, океаны подвергаются гидростатической деформации.</a:t>
            </a:r>
            <a:r>
              <a:rPr lang="fr-FR" dirty="0" smtClean="0"/>
              <a:t> </a:t>
            </a:r>
            <a:r>
              <a:rPr lang="ru-RU" dirty="0" smtClean="0"/>
              <a:t>При более высоких частотах океаны ведут себя динамично. 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периодов менее 10 лет вариации вращения Земли хорошо </a:t>
            </a:r>
            <a:r>
              <a:rPr lang="ru-RU" sz="1200" dirty="0" smtClean="0"/>
              <a:t>моделируются</a:t>
            </a:r>
            <a:r>
              <a:rPr lang="ru-RU" dirty="0" smtClean="0"/>
              <a:t> по эффекту приливов и перераспределения массы в гидроатмосфере</a:t>
            </a:r>
            <a:r>
              <a:rPr lang="fr-FR" dirty="0" smtClean="0"/>
              <a:t>. </a:t>
            </a:r>
            <a:br>
              <a:rPr lang="fr-FR" dirty="0" smtClean="0"/>
            </a:b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более длительных временных масштабах в игру вступают изменения</a:t>
            </a:r>
            <a:r>
              <a:rPr lang="fr-FR" baseline="0" dirty="0" smtClean="0"/>
              <a:t> </a:t>
            </a:r>
            <a:r>
              <a:rPr lang="fr-FR" dirty="0" err="1" smtClean="0">
                <a:solidFill>
                  <a:srgbClr val="FFFF00"/>
                </a:solidFill>
              </a:rPr>
              <a:t>динамическое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трение</a:t>
            </a:r>
            <a:r>
              <a:rPr lang="fr-FR" dirty="0" smtClean="0">
                <a:solidFill>
                  <a:srgbClr val="FFFF00"/>
                </a:solidFill>
              </a:rPr>
              <a:t>,</a:t>
            </a:r>
            <a:r>
              <a:rPr lang="fr-FR" baseline="0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климата </a:t>
            </a:r>
            <a:r>
              <a:rPr lang="fr-FR" dirty="0" smtClean="0"/>
              <a:t>(</a:t>
            </a:r>
            <a:r>
              <a:rPr lang="ru-RU" dirty="0" smtClean="0"/>
              <a:t>оледенения</a:t>
            </a:r>
            <a:r>
              <a:rPr lang="fr-FR" dirty="0" smtClean="0"/>
              <a:t>,…) </a:t>
            </a:r>
            <a:r>
              <a:rPr lang="ru-RU" dirty="0" smtClean="0"/>
              <a:t>и взаимодействие между ядром и мантией, которое очень плохо изучено. Поэтому соответствующие неравномерности</a:t>
            </a:r>
            <a:r>
              <a:rPr lang="fr-FR" dirty="0" smtClean="0"/>
              <a:t> </a:t>
            </a:r>
            <a:r>
              <a:rPr lang="ru-RU" dirty="0" smtClean="0"/>
              <a:t>вращении Земли плохо изучены.</a:t>
            </a:r>
            <a:r>
              <a:rPr lang="fr-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геологические периоды времени происходят тектонические процессы, такие как возвышение гор.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2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Чтобы подойти к теме, я считаю полезным напомнить вам некоторые основные понятия, о которых некоторые из вас могут не знать</a:t>
                </a:r>
                <a:r>
                  <a:rPr lang="ru-RU" dirty="0" smtClean="0"/>
                  <a:t>.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fr-FR" dirty="0" smtClean="0"/>
                  <a:t> = </a:t>
                </a:r>
                <a:r>
                  <a:rPr lang="ru-RU" dirty="0" smtClean="0"/>
                  <a:t>одна десятимиллионная. </a:t>
                </a:r>
                <a:endParaRPr lang="en-US" dirty="0"/>
              </a:p>
            </p:txBody>
          </p:sp>
        </mc:Choice>
        <mc:Fallback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Чтобы подойти к теме, я считаю полезным напомнить вам некоторые основные понятия, о которых некоторые из вас могут не знать</a:t>
                </a:r>
                <a:r>
                  <a:rPr lang="ru-RU" dirty="0" smtClean="0"/>
                  <a:t>.</a:t>
                </a:r>
                <a:r>
                  <a:rPr lang="fr-FR" dirty="0" smtClean="0"/>
                  <a:t> </a:t>
                </a:r>
                <a:r>
                  <a:rPr lang="fr-FR" sz="1200" i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fr-FR" sz="120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10</a:t>
                </a:r>
                <a:r>
                  <a:rPr lang="fr-FR" sz="1200" i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〗^(</a:t>
                </a:r>
                <a:r>
                  <a:rPr lang="fr-FR" sz="120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−8</a:t>
                </a:r>
                <a:r>
                  <a:rPr lang="fr-FR" sz="1200" i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fr-FR" dirty="0" smtClean="0"/>
                  <a:t> = </a:t>
                </a:r>
                <a:r>
                  <a:rPr lang="ru-RU" dirty="0" smtClean="0"/>
                  <a:t>одна десятимиллионная. </a:t>
                </a:r>
                <a:endParaRPr lang="en-US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5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интеграция </a:t>
            </a:r>
            <a:r>
              <a:rPr lang="fr-FR" dirty="0" smtClean="0"/>
              <a:t> </a:t>
            </a:r>
            <a:r>
              <a:rPr lang="ru-RU" dirty="0" smtClean="0"/>
              <a:t>во времени</a:t>
            </a:r>
            <a:r>
              <a:rPr lang="fr-FR" dirty="0" smtClean="0"/>
              <a:t>   </a:t>
            </a:r>
            <a:r>
              <a:rPr lang="ru-RU" dirty="0" smtClean="0"/>
              <a:t>производная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0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1930-х и 1940-х годах изобретение кварцевых часов привело к технологическо</a:t>
            </a:r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й</a:t>
            </a:r>
            <a:r>
              <a:rPr lang="ru-RU" dirty="0" smtClean="0"/>
              <a:t> </a:t>
            </a:r>
            <a:r>
              <a:rPr lang="ru-RU" sz="1200" dirty="0" smtClean="0"/>
              <a:t>гонк</a:t>
            </a:r>
            <a:r>
              <a:rPr lang="ru-RU" dirty="0" smtClean="0"/>
              <a:t>е</a:t>
            </a:r>
            <a:r>
              <a:rPr lang="fr-FR" sz="1200" baseline="0" dirty="0" smtClean="0"/>
              <a:t> </a:t>
            </a:r>
            <a:r>
              <a:rPr lang="ru-RU" dirty="0" smtClean="0"/>
              <a:t>у в измерении времени. Погрешность в 0,1 с после 24 часов с механическими часами снизилась до 1 мс. Это позволило Стойко в Парижской обсерватории обнаружить сезонные изменения в UT.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5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TT-UT1 увеличился на одну секунду с 1900 года</a:t>
            </a:r>
            <a:r>
              <a:rPr lang="fr-FR" dirty="0" smtClean="0"/>
              <a:t>. </a:t>
            </a:r>
            <a:r>
              <a:rPr lang="ru-RU" dirty="0" smtClean="0"/>
              <a:t>В среднем </a:t>
            </a:r>
            <a:r>
              <a:rPr lang="fr-FR" dirty="0" smtClean="0"/>
              <a:t> </a:t>
            </a:r>
            <a:r>
              <a:rPr lang="ru-RU" dirty="0" smtClean="0"/>
              <a:t>Часы "Земля" опаздывают.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AFA4-0905-43FF-8802-0C26D4C3CB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2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/>
              <a:t>Путем временной </a:t>
            </a:r>
            <a:r>
              <a:rPr lang="ru-RU" dirty="0" smtClean="0"/>
              <a:t>производн</a:t>
            </a:r>
            <a:r>
              <a:rPr lang="ru-RU" b="0" baseline="0" dirty="0" smtClean="0"/>
              <a:t>ой</a:t>
            </a:r>
            <a:r>
              <a:rPr lang="fr-FR" dirty="0" smtClean="0"/>
              <a:t> </a:t>
            </a:r>
            <a:r>
              <a:rPr lang="ru-RU" b="0" baseline="0" dirty="0" smtClean="0"/>
              <a:t>отклонения UT-TE мы получаем дельта D, приведенные здесь с 1830 по 2000 год. Мы видим линейное увеличение продолжительности </a:t>
            </a:r>
            <a:r>
              <a:rPr lang="ru-RU" sz="1200" dirty="0" smtClean="0">
                <a:solidFill>
                  <a:srgbClr val="FFFF00"/>
                </a:solidFill>
              </a:rPr>
              <a:t>суток</a:t>
            </a:r>
            <a:r>
              <a:rPr lang="ru-RU" b="0" baseline="0" dirty="0" smtClean="0"/>
              <a:t>  со скоростью </a:t>
            </a:r>
            <a:r>
              <a:rPr lang="fr-FR" b="0" baseline="0" dirty="0" smtClean="0"/>
              <a:t>1.6</a:t>
            </a:r>
            <a:r>
              <a:rPr lang="ru-RU" b="0" baseline="0" dirty="0" smtClean="0"/>
              <a:t> мс в столетие, на которое накладываются многолетние или десятилетние нерегулярности порядка нескольких мс, простирающиеся на характерный период от 10 до 70 лет. Эти колебания настолько сильны, что в течение 1 века они маскируют линейный</a:t>
            </a:r>
            <a:r>
              <a:rPr lang="fr-FR" b="0" baseline="0" dirty="0" smtClean="0"/>
              <a:t> </a:t>
            </a:r>
            <a:r>
              <a:rPr lang="ru-RU" b="0" baseline="0" dirty="0" smtClean="0"/>
              <a:t>рост. Сегодня дельта D оценивается с помощью методов космической геодезии</a:t>
            </a:r>
            <a:r>
              <a:rPr lang="fr-FR" b="0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49CE-B3E5-44E0-9DBA-1FBB404497D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18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3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6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65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6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60351"/>
            <a:ext cx="10972800" cy="5619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908050"/>
            <a:ext cx="5384800" cy="5329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384800" cy="5329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3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39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5" r:id="rId3"/>
    <p:sldLayoutId id="2147483780" r:id="rId4"/>
    <p:sldLayoutId id="2147483794" r:id="rId5"/>
    <p:sldLayoutId id="214748379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i.org/10.1111/j.1365-246X.1981.tb02688.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1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hyperlink" Target="https://hpiers.obspm.fr/eop-pc/index.php?index=excitactive&amp;lang=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8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760" y="3537218"/>
            <a:ext cx="115319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Christian BIZOUARD </a:t>
            </a:r>
          </a:p>
          <a:p>
            <a:pPr algn="ctr"/>
            <a:endParaRPr lang="fr-FR" sz="2400" dirty="0" smtClean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Observatoire de Paris </a:t>
            </a:r>
          </a:p>
          <a:p>
            <a:pPr algn="ctr"/>
            <a:r>
              <a:rPr lang="fr-FR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&amp; </a:t>
            </a:r>
            <a:endParaRPr lang="fr-FR" sz="24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Международная </a:t>
            </a:r>
            <a:r>
              <a:rPr lang="ru-RU" sz="2400" dirty="0">
                <a:solidFill>
                  <a:srgbClr val="FFFF00"/>
                </a:solidFill>
              </a:rPr>
              <a:t>служба вращения Земли и систем </a:t>
            </a:r>
            <a:r>
              <a:rPr lang="ru-RU" sz="2400" dirty="0" smtClean="0">
                <a:solidFill>
                  <a:srgbClr val="FFFF00"/>
                </a:solidFill>
              </a:rPr>
              <a:t>отсчёта</a:t>
            </a:r>
            <a:endParaRPr lang="fr-FR" sz="2400" dirty="0">
              <a:solidFill>
                <a:srgbClr val="FFFF00"/>
              </a:solidFill>
            </a:endParaRPr>
          </a:p>
          <a:p>
            <a:pPr algn="ctr"/>
            <a:endParaRPr lang="fr-FR" sz="2400" dirty="0">
              <a:cs typeface="Arial" panose="020B0604020202020204" pitchFamily="34" charset="0"/>
            </a:endParaRPr>
          </a:p>
          <a:p>
            <a:pPr algn="ctr"/>
            <a:r>
              <a:rPr lang="ru-RU" sz="2400" dirty="0" smtClean="0"/>
              <a:t>Вторник</a:t>
            </a:r>
            <a:r>
              <a:rPr lang="fr-FR" sz="2400" dirty="0" smtClean="0"/>
              <a:t> </a:t>
            </a:r>
            <a:r>
              <a:rPr lang="fr-FR" sz="2400" dirty="0">
                <a:cs typeface="Arial" panose="020B0604020202020204" pitchFamily="34" charset="0"/>
              </a:rPr>
              <a:t>8</a:t>
            </a:r>
            <a:r>
              <a:rPr lang="fr-FR" sz="2400" dirty="0" smtClean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февраля</a:t>
            </a:r>
            <a:r>
              <a:rPr lang="fr-FR" sz="2400" dirty="0" smtClean="0">
                <a:cs typeface="Arial" panose="020B0604020202020204" pitchFamily="34" charset="0"/>
              </a:rPr>
              <a:t> </a:t>
            </a:r>
            <a:r>
              <a:rPr lang="fr-FR" sz="2400" dirty="0" smtClean="0">
                <a:cs typeface="Arial" panose="020B0604020202020204" pitchFamily="34" charset="0"/>
              </a:rPr>
              <a:t>2022 – </a:t>
            </a:r>
            <a:r>
              <a:rPr lang="ru-RU" sz="2400" dirty="0">
                <a:cs typeface="Arial" panose="020B0604020202020204" pitchFamily="34" charset="0"/>
              </a:rPr>
              <a:t>Высшая школа экономики</a:t>
            </a:r>
            <a:r>
              <a:rPr lang="fr-FR" sz="2400" dirty="0" smtClean="0"/>
              <a:t> </a:t>
            </a:r>
            <a:r>
              <a:rPr lang="fr-FR" sz="2400" dirty="0">
                <a:cs typeface="Arial" panose="020B0604020202020204" pitchFamily="34" charset="0"/>
              </a:rPr>
              <a:t>–</a:t>
            </a:r>
            <a:r>
              <a:rPr lang="fr-FR" sz="2400" dirty="0" smtClean="0"/>
              <a:t> </a:t>
            </a:r>
            <a:r>
              <a:rPr lang="ru-RU" sz="2400" cap="all" dirty="0" smtClean="0"/>
              <a:t>д</a:t>
            </a:r>
            <a:r>
              <a:rPr lang="ru-RU" sz="2400" dirty="0" smtClean="0"/>
              <a:t>истанционный семинар</a:t>
            </a:r>
            <a:endParaRPr lang="ru-RU" sz="2400" dirty="0"/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</a:t>
            </a:fld>
            <a:r>
              <a:rPr lang="en-GB" dirty="0" smtClean="0"/>
              <a:t>/33</a:t>
            </a:r>
            <a:endParaRPr lang="en-GB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095363" y="1067057"/>
            <a:ext cx="9927771" cy="2020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Отклик </a:t>
            </a:r>
            <a:r>
              <a:rPr lang="ru-RU" sz="4400" dirty="0"/>
              <a:t>скорости вращеня Земли на долгосрочные (зоналньные) </a:t>
            </a:r>
            <a:r>
              <a:rPr lang="ru-RU" sz="4400" dirty="0" smtClean="0"/>
              <a:t>приливы</a:t>
            </a:r>
            <a:endParaRPr lang="fr-FR" sz="4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6983"/>
          </a:xfrm>
          <a:prstGeom prst="rect">
            <a:avLst/>
          </a:prstGeom>
        </p:spPr>
      </p:pic>
      <p:pic>
        <p:nvPicPr>
          <p:cNvPr id="4" name="Picture 2" descr="D:\Kampus\Kuliah_astro\DDIP\Stage\rapport\latex_ibnu\images\sy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1" y="-19515"/>
            <a:ext cx="2386149" cy="9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26" y="813641"/>
            <a:ext cx="8114811" cy="5796294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 flipV="1">
            <a:off x="4678723" y="2001773"/>
            <a:ext cx="5832648" cy="2088232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rot="20475320">
            <a:off x="7264530" y="300298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1.6 </a:t>
            </a:r>
            <a:r>
              <a:rPr lang="ru-RU" dirty="0" smtClean="0"/>
              <a:t>м</a:t>
            </a:r>
            <a:r>
              <a:rPr lang="ru-RU" b="1" dirty="0" smtClean="0"/>
              <a:t>с</a:t>
            </a:r>
            <a:r>
              <a:rPr lang="fr-FR" dirty="0" smtClean="0">
                <a:solidFill>
                  <a:srgbClr val="FFFF00"/>
                </a:solidFill>
              </a:rPr>
              <a:t>/</a:t>
            </a:r>
            <a:r>
              <a:rPr lang="ru-RU" dirty="0"/>
              <a:t>век</a:t>
            </a:r>
            <a:endParaRPr lang="fr-FR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re 1"/>
              <p:cNvSpPr txBox="1">
                <a:spLocks/>
              </p:cNvSpPr>
              <p:nvPr/>
            </p:nvSpPr>
            <p:spPr>
              <a:xfrm>
                <a:off x="0" y="-27384"/>
                <a:ext cx="12192000" cy="60096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2800" b="1" cap="all" dirty="0" smtClean="0"/>
                  <a:t>о</a:t>
                </a:r>
                <a:r>
                  <a:rPr lang="ru-RU" sz="2800" b="1" dirty="0" smtClean="0"/>
                  <a:t>тклонения продолжительности сут</a:t>
                </a:r>
                <a:r>
                  <a:rPr lang="ru-RU" sz="2800" b="1" dirty="0"/>
                  <a:t>о</a:t>
                </a:r>
                <a:r>
                  <a:rPr lang="ru-RU" sz="2800" b="1" dirty="0" smtClean="0"/>
                  <a:t>к</a:t>
                </a:r>
                <a:r>
                  <a:rPr lang="fr-FR" sz="2800" b="1" dirty="0"/>
                  <a:t>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fr-F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fr-FR" sz="2800" b="1" dirty="0" smtClean="0">
                    <a:solidFill>
                      <a:schemeClr val="tx1"/>
                    </a:solidFill>
                  </a:rPr>
                  <a:t> : </a:t>
                </a:r>
                <a:r>
                  <a:rPr lang="ru-RU" sz="2800" b="1" dirty="0" smtClean="0"/>
                  <a:t>Десятилетние </a:t>
                </a:r>
                <a:r>
                  <a:rPr lang="fr-FR" sz="2800" b="1" dirty="0" smtClean="0"/>
                  <a:t>/ </a:t>
                </a:r>
                <a:r>
                  <a:rPr lang="ru-RU" sz="2800" dirty="0" smtClean="0"/>
                  <a:t>веков</a:t>
                </a:r>
                <a:r>
                  <a:rPr lang="ru-RU" sz="2800" b="1" dirty="0" smtClean="0"/>
                  <a:t>а</a:t>
                </a:r>
                <a:r>
                  <a:rPr lang="ru-RU" sz="2800" b="1" dirty="0"/>
                  <a:t>я</a:t>
                </a:r>
                <a:r>
                  <a:rPr lang="fr-FR" sz="2800" dirty="0" smtClean="0">
                    <a:solidFill>
                      <a:srgbClr val="00FF00"/>
                    </a:solidFill>
                  </a:rPr>
                  <a:t> </a:t>
                </a:r>
                <a:r>
                  <a:rPr lang="ru-RU" sz="2800" b="1" dirty="0" smtClean="0"/>
                  <a:t>вариации</a:t>
                </a:r>
                <a:endParaRPr lang="fr-FR" sz="2800" b="1" dirty="0"/>
              </a:p>
            </p:txBody>
          </p:sp>
        </mc:Choice>
        <mc:Fallback xmlns="">
          <p:sp>
            <p:nvSpPr>
              <p:cNvPr id="19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12192000" cy="600962"/>
              </a:xfrm>
              <a:prstGeom prst="rect">
                <a:avLst/>
              </a:prstGeom>
              <a:blipFill>
                <a:blip r:embed="rId4"/>
                <a:stretch>
                  <a:fillRect t="-9000" b="-1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66035" y="1064500"/>
            <a:ext cx="6959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Влияние ядра?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95048" y="3944236"/>
                <a:ext cx="2819105" cy="1162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𝐷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𝐷</m:t>
                          </m:r>
                        </m:den>
                      </m:f>
                      <m:r>
                        <a:rPr lang="fr-FR" sz="2400" i="1">
                          <a:solidFill>
                            <a:schemeClr val="bg1"/>
                          </a:solidFill>
                          <a:latin typeface="Cambria Math"/>
                          <a:sym typeface="Symbol"/>
                        </a:rPr>
                        <m:t>=−</m:t>
                      </m:r>
                      <m:f>
                        <m:fPr>
                          <m:ctrlPr>
                            <a:rPr lang="fr-F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𝑑</m:t>
                          </m:r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𝑈𝑇</m:t>
                          </m:r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− </m:t>
                          </m:r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𝑇𝐸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  <a:sym typeface="Symbol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sz="2400" i="1" dirty="0">
                  <a:solidFill>
                    <a:schemeClr val="bg1"/>
                  </a:solidFill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48" y="3944236"/>
                <a:ext cx="2819105" cy="1162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75522" y="824437"/>
                <a:ext cx="7325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ΔD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22" y="824437"/>
                <a:ext cx="7325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 rot="16200000">
            <a:off x="3638376" y="3061292"/>
            <a:ext cx="4459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с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594381" y="6191837"/>
            <a:ext cx="6216457" cy="297733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4005">
              <a:defRPr/>
            </a:pPr>
            <a:r>
              <a:rPr lang="ru-RU" sz="2000" dirty="0">
                <a:solidFill>
                  <a:schemeClr val="tx1"/>
                </a:solidFill>
              </a:rPr>
              <a:t>оптическая астрометрия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9423700" y="5347180"/>
            <a:ext cx="2461282" cy="3044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005">
              <a:defRPr/>
            </a:pPr>
            <a:r>
              <a:rPr lang="fr-FR" dirty="0" smtClean="0">
                <a:solidFill>
                  <a:schemeClr val="tx1"/>
                </a:solidFill>
              </a:rPr>
              <a:t>Doppler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22" name="Pentagone 21"/>
          <p:cNvSpPr/>
          <p:nvPr/>
        </p:nvSpPr>
        <p:spPr>
          <a:xfrm>
            <a:off x="10018988" y="4553829"/>
            <a:ext cx="1837340" cy="2803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005">
              <a:defRPr/>
            </a:pPr>
            <a:r>
              <a:rPr lang="fr-FR" dirty="0" smtClean="0">
                <a:solidFill>
                  <a:schemeClr val="tx1"/>
                </a:solidFill>
              </a:rPr>
              <a:t>VLBI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23" name="Pentagone 22"/>
          <p:cNvSpPr/>
          <p:nvPr/>
        </p:nvSpPr>
        <p:spPr>
          <a:xfrm>
            <a:off x="9703124" y="4942851"/>
            <a:ext cx="2113342" cy="2839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005">
              <a:defRPr/>
            </a:pPr>
            <a:r>
              <a:rPr lang="fr-FR" dirty="0" smtClean="0">
                <a:solidFill>
                  <a:schemeClr val="tx1"/>
                </a:solidFill>
              </a:rPr>
              <a:t>SLR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10589145" y="4151191"/>
            <a:ext cx="1267183" cy="2866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005">
              <a:defRPr/>
            </a:pPr>
            <a:r>
              <a:rPr lang="fr-FR" dirty="0" smtClean="0">
                <a:solidFill>
                  <a:schemeClr val="tx1"/>
                </a:solidFill>
              </a:rPr>
              <a:t>GNSS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10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9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V="1">
            <a:off x="1043505" y="1030778"/>
            <a:ext cx="12340" cy="45572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047404" y="5565419"/>
            <a:ext cx="10399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3498495" y="5105473"/>
            <a:ext cx="89452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3498494" y="2819477"/>
            <a:ext cx="89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498495" y="3962480"/>
            <a:ext cx="89452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043503" y="5095534"/>
            <a:ext cx="10393042" cy="215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043503" y="3932662"/>
            <a:ext cx="10373164" cy="298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1043503" y="2822787"/>
            <a:ext cx="10376479" cy="182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171"/>
          <p:cNvSpPr txBox="1">
            <a:spLocks noChangeArrowheads="1"/>
          </p:cNvSpPr>
          <p:nvPr/>
        </p:nvSpPr>
        <p:spPr bwMode="auto">
          <a:xfrm>
            <a:off x="65349" y="4895479"/>
            <a:ext cx="97815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0.01 </a:t>
            </a:r>
            <a:r>
              <a:rPr lang="ru-RU" sz="2000" dirty="0">
                <a:latin typeface="Calibri" pitchFamily="34" charset="0"/>
              </a:rPr>
              <a:t>мс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2" name="ZoneTexte 171"/>
          <p:cNvSpPr txBox="1">
            <a:spLocks noChangeArrowheads="1"/>
          </p:cNvSpPr>
          <p:nvPr/>
        </p:nvSpPr>
        <p:spPr bwMode="auto">
          <a:xfrm>
            <a:off x="195193" y="3732607"/>
            <a:ext cx="848309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0.1 </a:t>
            </a:r>
            <a:r>
              <a:rPr lang="ru-RU" sz="2000" dirty="0">
                <a:latin typeface="Calibri" pitchFamily="34" charset="0"/>
              </a:rPr>
              <a:t>мс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3" name="ZoneTexte 171"/>
          <p:cNvSpPr txBox="1">
            <a:spLocks noChangeArrowheads="1"/>
          </p:cNvSpPr>
          <p:nvPr/>
        </p:nvSpPr>
        <p:spPr bwMode="auto">
          <a:xfrm>
            <a:off x="376652" y="2619422"/>
            <a:ext cx="654346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1 </a:t>
            </a:r>
            <a:r>
              <a:rPr lang="ru-RU" sz="2000" dirty="0">
                <a:latin typeface="Calibri" pitchFamily="34" charset="0"/>
              </a:rPr>
              <a:t>мс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5" name="ZoneTexte 196"/>
          <p:cNvSpPr txBox="1">
            <a:spLocks noChangeArrowheads="1"/>
          </p:cNvSpPr>
          <p:nvPr/>
        </p:nvSpPr>
        <p:spPr bwMode="auto">
          <a:xfrm>
            <a:off x="6528260" y="5667640"/>
            <a:ext cx="616020" cy="1445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 smtClean="0">
                <a:latin typeface="Calibri" pitchFamily="34" charset="0"/>
              </a:rPr>
              <a:t>1980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6" name="ZoneTexte 196"/>
          <p:cNvSpPr txBox="1">
            <a:spLocks noChangeArrowheads="1"/>
          </p:cNvSpPr>
          <p:nvPr/>
        </p:nvSpPr>
        <p:spPr bwMode="auto">
          <a:xfrm>
            <a:off x="7627410" y="5655401"/>
            <a:ext cx="619332" cy="1803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 smtClean="0">
                <a:latin typeface="Calibri" pitchFamily="34" charset="0"/>
              </a:rPr>
              <a:t>1990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7" name="ZoneTexte 196"/>
          <p:cNvSpPr txBox="1">
            <a:spLocks noChangeArrowheads="1"/>
          </p:cNvSpPr>
          <p:nvPr/>
        </p:nvSpPr>
        <p:spPr bwMode="auto">
          <a:xfrm>
            <a:off x="8613935" y="5676687"/>
            <a:ext cx="569638" cy="167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 smtClean="0">
                <a:latin typeface="Calibri" pitchFamily="34" charset="0"/>
              </a:rPr>
              <a:t>2000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8" name="ZoneTexte 196"/>
          <p:cNvSpPr txBox="1">
            <a:spLocks noChangeArrowheads="1"/>
          </p:cNvSpPr>
          <p:nvPr/>
        </p:nvSpPr>
        <p:spPr bwMode="auto">
          <a:xfrm>
            <a:off x="9722706" y="5681909"/>
            <a:ext cx="606082" cy="1462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 smtClean="0">
                <a:latin typeface="Calibri" pitchFamily="34" charset="0"/>
              </a:rPr>
              <a:t>2010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9" name="ZoneTexte 196"/>
          <p:cNvSpPr txBox="1">
            <a:spLocks noChangeArrowheads="1"/>
          </p:cNvSpPr>
          <p:nvPr/>
        </p:nvSpPr>
        <p:spPr bwMode="auto">
          <a:xfrm>
            <a:off x="5463848" y="5646553"/>
            <a:ext cx="635879" cy="194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>
                <a:latin typeface="Calibri" pitchFamily="34" charset="0"/>
              </a:rPr>
              <a:t>1970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4653868" y="2622347"/>
            <a:ext cx="4190" cy="2943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5793949" y="2830244"/>
            <a:ext cx="7422" cy="25868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835537" y="2819477"/>
            <a:ext cx="7502" cy="2745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8953895" y="2841011"/>
            <a:ext cx="14130" cy="27244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044725" y="2819477"/>
            <a:ext cx="884" cy="2745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1172183" y="2867455"/>
            <a:ext cx="883" cy="268133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196"/>
          <p:cNvSpPr txBox="1">
            <a:spLocks noChangeArrowheads="1"/>
          </p:cNvSpPr>
          <p:nvPr/>
        </p:nvSpPr>
        <p:spPr bwMode="auto">
          <a:xfrm>
            <a:off x="10870098" y="5683598"/>
            <a:ext cx="606082" cy="1462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 smtClean="0">
                <a:latin typeface="Calibri" pitchFamily="34" charset="0"/>
              </a:rPr>
              <a:t>2020</a:t>
            </a:r>
            <a:endParaRPr lang="fr-FR" sz="20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2"/>
              <p:cNvSpPr txBox="1">
                <a:spLocks noChangeArrowheads="1"/>
              </p:cNvSpPr>
              <p:nvPr/>
            </p:nvSpPr>
            <p:spPr>
              <a:xfrm>
                <a:off x="0" y="-27385"/>
                <a:ext cx="12192000" cy="61964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3200" b="1" cap="none" dirty="0"/>
                  <a:t>Эволюция точности отклонения </a:t>
                </a:r>
                <a:r>
                  <a:rPr lang="ru-RU" sz="3200" b="1" cap="none" dirty="0" smtClean="0"/>
                  <a:t>продолжительности суток</a:t>
                </a:r>
                <a:r>
                  <a:rPr lang="fr-FR" sz="3200" b="1" cap="non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3200">
                        <a:latin typeface="Cambria Math" panose="02040503050406030204" pitchFamily="18" charset="0"/>
                      </a:rPr>
                      <m:t>ΔD</m:t>
                    </m:r>
                  </m:oMath>
                </a14:m>
                <a:r>
                  <a:rPr lang="ru-RU" sz="3200" b="1" cap="none" dirty="0" smtClean="0"/>
                  <a:t> </a:t>
                </a:r>
                <a:endParaRPr lang="fr-FR" sz="3200" b="1" cap="none" dirty="0" smtClean="0"/>
              </a:p>
            </p:txBody>
          </p:sp>
        </mc:Choice>
        <mc:Fallback xmlns="">
          <p:sp>
            <p:nvSpPr>
              <p:cNvPr id="5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5"/>
                <a:ext cx="12192000" cy="619647"/>
              </a:xfrm>
              <a:prstGeom prst="rect">
                <a:avLst/>
              </a:prstGeom>
              <a:blipFill>
                <a:blip r:embed="rId2"/>
                <a:stretch>
                  <a:fillRect t="-11881" b="-277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hevron 52"/>
          <p:cNvSpPr/>
          <p:nvPr/>
        </p:nvSpPr>
        <p:spPr>
          <a:xfrm>
            <a:off x="5778143" y="2754746"/>
            <a:ext cx="185311" cy="19304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3659" y="2632308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Зональные приливы 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15241" y="4649684"/>
            <a:ext cx="2805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Суб</a:t>
            </a:r>
            <a:r>
              <a:rPr lang="ru-RU" sz="2000" dirty="0"/>
              <a:t>с</a:t>
            </a:r>
            <a:r>
              <a:rPr lang="ru-RU" sz="2000" dirty="0" smtClean="0"/>
              <a:t>уточные </a:t>
            </a:r>
            <a:r>
              <a:rPr lang="ru-RU" sz="2000" dirty="0"/>
              <a:t>колебания</a:t>
            </a:r>
            <a:endParaRPr lang="fr-FR" sz="2000" dirty="0"/>
          </a:p>
        </p:txBody>
      </p:sp>
      <p:sp>
        <p:nvSpPr>
          <p:cNvPr id="58" name="Rectangle 57"/>
          <p:cNvSpPr/>
          <p:nvPr/>
        </p:nvSpPr>
        <p:spPr>
          <a:xfrm>
            <a:off x="6246944" y="3030679"/>
            <a:ext cx="3163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Субсезонная изменчивость</a:t>
            </a:r>
            <a:endParaRPr lang="fr-FR" sz="2000" dirty="0"/>
          </a:p>
        </p:txBody>
      </p:sp>
      <p:sp>
        <p:nvSpPr>
          <p:cNvPr id="59" name="Chevron 58"/>
          <p:cNvSpPr/>
          <p:nvPr/>
        </p:nvSpPr>
        <p:spPr>
          <a:xfrm>
            <a:off x="6133050" y="3148417"/>
            <a:ext cx="185311" cy="19304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60" name="Chevron 59"/>
          <p:cNvSpPr/>
          <p:nvPr/>
        </p:nvSpPr>
        <p:spPr>
          <a:xfrm>
            <a:off x="6929930" y="4783999"/>
            <a:ext cx="185311" cy="19304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38" name="ZoneTexte 196"/>
          <p:cNvSpPr txBox="1">
            <a:spLocks noChangeArrowheads="1"/>
          </p:cNvSpPr>
          <p:nvPr/>
        </p:nvSpPr>
        <p:spPr bwMode="auto">
          <a:xfrm>
            <a:off x="3270006" y="5667640"/>
            <a:ext cx="635879" cy="194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 smtClean="0">
                <a:latin typeface="Calibri" pitchFamily="34" charset="0"/>
              </a:rPr>
              <a:t>1950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39" name="ZoneTexte 196"/>
          <p:cNvSpPr txBox="1">
            <a:spLocks noChangeArrowheads="1"/>
          </p:cNvSpPr>
          <p:nvPr/>
        </p:nvSpPr>
        <p:spPr bwMode="auto">
          <a:xfrm>
            <a:off x="2163048" y="5675285"/>
            <a:ext cx="635879" cy="194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 smtClean="0">
                <a:latin typeface="Calibri" pitchFamily="34" charset="0"/>
              </a:rPr>
              <a:t>1940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2485504" y="5438388"/>
            <a:ext cx="3579" cy="127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3593870" y="5441164"/>
            <a:ext cx="3579" cy="127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4644045" y="5435623"/>
            <a:ext cx="3579" cy="127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5793949" y="5420644"/>
            <a:ext cx="3579" cy="127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7933115" y="5424541"/>
            <a:ext cx="3579" cy="127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972202" y="5432852"/>
            <a:ext cx="3579" cy="127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10039000" y="5443934"/>
            <a:ext cx="3579" cy="127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11172305" y="5446702"/>
            <a:ext cx="3579" cy="127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e libre 19"/>
          <p:cNvSpPr/>
          <p:nvPr/>
        </p:nvSpPr>
        <p:spPr>
          <a:xfrm>
            <a:off x="4899913" y="2622347"/>
            <a:ext cx="6319330" cy="2494722"/>
          </a:xfrm>
          <a:custGeom>
            <a:avLst/>
            <a:gdLst>
              <a:gd name="connsiteX0" fmla="*/ 0 w 7792279"/>
              <a:gd name="connsiteY0" fmla="*/ 9939 h 2494722"/>
              <a:gd name="connsiteX1" fmla="*/ 834887 w 7792279"/>
              <a:gd name="connsiteY1" fmla="*/ 0 h 2494722"/>
              <a:gd name="connsiteX2" fmla="*/ 834887 w 7792279"/>
              <a:gd name="connsiteY2" fmla="*/ 218661 h 2494722"/>
              <a:gd name="connsiteX3" fmla="*/ 1311966 w 7792279"/>
              <a:gd name="connsiteY3" fmla="*/ 208722 h 2494722"/>
              <a:gd name="connsiteX4" fmla="*/ 1331844 w 7792279"/>
              <a:gd name="connsiteY4" fmla="*/ 387626 h 2494722"/>
              <a:gd name="connsiteX5" fmla="*/ 2395331 w 7792279"/>
              <a:gd name="connsiteY5" fmla="*/ 387626 h 2494722"/>
              <a:gd name="connsiteX6" fmla="*/ 2405270 w 7792279"/>
              <a:gd name="connsiteY6" fmla="*/ 1172817 h 2494722"/>
              <a:gd name="connsiteX7" fmla="*/ 2932044 w 7792279"/>
              <a:gd name="connsiteY7" fmla="*/ 1162878 h 2494722"/>
              <a:gd name="connsiteX8" fmla="*/ 3110948 w 7792279"/>
              <a:gd name="connsiteY8" fmla="*/ 1928191 h 2494722"/>
              <a:gd name="connsiteX9" fmla="*/ 4651513 w 7792279"/>
              <a:gd name="connsiteY9" fmla="*/ 2087217 h 2494722"/>
              <a:gd name="connsiteX10" fmla="*/ 7782339 w 7792279"/>
              <a:gd name="connsiteY10" fmla="*/ 2494722 h 2494722"/>
              <a:gd name="connsiteX11" fmla="*/ 7792279 w 7792279"/>
              <a:gd name="connsiteY11" fmla="*/ 2474844 h 24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92279" h="2494722">
                <a:moveTo>
                  <a:pt x="0" y="9939"/>
                </a:moveTo>
                <a:lnTo>
                  <a:pt x="834887" y="0"/>
                </a:lnTo>
                <a:lnTo>
                  <a:pt x="834887" y="218661"/>
                </a:lnTo>
                <a:lnTo>
                  <a:pt x="1311966" y="208722"/>
                </a:lnTo>
                <a:lnTo>
                  <a:pt x="1331844" y="387626"/>
                </a:lnTo>
                <a:lnTo>
                  <a:pt x="2395331" y="387626"/>
                </a:lnTo>
                <a:lnTo>
                  <a:pt x="2405270" y="1172817"/>
                </a:lnTo>
                <a:lnTo>
                  <a:pt x="2932044" y="1162878"/>
                </a:lnTo>
                <a:lnTo>
                  <a:pt x="3110948" y="1928191"/>
                </a:lnTo>
                <a:lnTo>
                  <a:pt x="4651513" y="2087217"/>
                </a:lnTo>
                <a:lnTo>
                  <a:pt x="7782339" y="2494722"/>
                </a:lnTo>
                <a:lnTo>
                  <a:pt x="7792279" y="2474844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>
            <a:stCxn id="20" idx="0"/>
            <a:endCxn id="67" idx="2"/>
          </p:cNvCxnSpPr>
          <p:nvPr/>
        </p:nvCxnSpPr>
        <p:spPr>
          <a:xfrm flipH="1" flipV="1">
            <a:off x="1114680" y="2384271"/>
            <a:ext cx="3785233" cy="24801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200572" y="2089353"/>
            <a:ext cx="282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Десятилетние вариации</a:t>
            </a:r>
            <a:endParaRPr lang="fr-FR" sz="2000" dirty="0"/>
          </a:p>
        </p:txBody>
      </p:sp>
      <p:sp>
        <p:nvSpPr>
          <p:cNvPr id="67" name="Chevron 66"/>
          <p:cNvSpPr/>
          <p:nvPr/>
        </p:nvSpPr>
        <p:spPr>
          <a:xfrm>
            <a:off x="1068352" y="2191231"/>
            <a:ext cx="185311" cy="19304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 flipH="1">
            <a:off x="7940032" y="2841011"/>
            <a:ext cx="29581" cy="26648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3586556" y="2783763"/>
            <a:ext cx="14130" cy="27244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196"/>
          <p:cNvSpPr txBox="1">
            <a:spLocks noChangeArrowheads="1"/>
          </p:cNvSpPr>
          <p:nvPr/>
        </p:nvSpPr>
        <p:spPr bwMode="auto">
          <a:xfrm>
            <a:off x="4286659" y="5653355"/>
            <a:ext cx="635879" cy="194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fr-FR" sz="2000" dirty="0" smtClean="0">
                <a:latin typeface="Calibri" pitchFamily="34" charset="0"/>
              </a:rPr>
              <a:t>1960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58345" y="2618210"/>
            <a:ext cx="2802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Сезонная изменчивость</a:t>
            </a:r>
            <a:endParaRPr lang="fr-FR" sz="2000" dirty="0" smtClean="0"/>
          </a:p>
        </p:txBody>
      </p:sp>
      <p:sp>
        <p:nvSpPr>
          <p:cNvPr id="76" name="Chevron 75"/>
          <p:cNvSpPr/>
          <p:nvPr/>
        </p:nvSpPr>
        <p:spPr>
          <a:xfrm>
            <a:off x="1930705" y="2738120"/>
            <a:ext cx="185311" cy="19304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2467110" y="2836407"/>
            <a:ext cx="14130" cy="27244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121499" y="2976344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</a:t>
            </a:r>
            <a:r>
              <a:rPr lang="ru-RU" dirty="0" smtClean="0"/>
              <a:t>Николай Стойко</a:t>
            </a:r>
            <a:r>
              <a:rPr lang="fr-FR" dirty="0" smtClean="0"/>
              <a:t> ~1940)</a:t>
            </a:r>
            <a:r>
              <a:rPr lang="ru-RU" dirty="0" smtClean="0"/>
              <a:t> </a:t>
            </a:r>
            <a:endParaRPr lang="fr-FR" dirty="0"/>
          </a:p>
        </p:txBody>
      </p:sp>
      <p:sp>
        <p:nvSpPr>
          <p:cNvPr id="66" name="Pentagone 65"/>
          <p:cNvSpPr/>
          <p:nvPr/>
        </p:nvSpPr>
        <p:spPr>
          <a:xfrm>
            <a:off x="5408025" y="987961"/>
            <a:ext cx="5811217" cy="2999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005">
              <a:defRPr/>
            </a:pPr>
            <a:r>
              <a:rPr lang="fr-FR" dirty="0" smtClean="0">
                <a:solidFill>
                  <a:schemeClr val="tx1"/>
                </a:solidFill>
              </a:rPr>
              <a:t>Doppler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68" name="Pentagone 67"/>
          <p:cNvSpPr/>
          <p:nvPr/>
        </p:nvSpPr>
        <p:spPr>
          <a:xfrm>
            <a:off x="6663669" y="1830133"/>
            <a:ext cx="4470169" cy="2867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005">
              <a:defRPr/>
            </a:pPr>
            <a:r>
              <a:rPr lang="fr-FR" dirty="0" smtClean="0">
                <a:solidFill>
                  <a:schemeClr val="tx1"/>
                </a:solidFill>
              </a:rPr>
              <a:t>VLBI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69" name="Pentagone 68"/>
          <p:cNvSpPr/>
          <p:nvPr/>
        </p:nvSpPr>
        <p:spPr>
          <a:xfrm>
            <a:off x="6307277" y="1434195"/>
            <a:ext cx="4864906" cy="2737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005">
              <a:defRPr/>
            </a:pPr>
            <a:r>
              <a:rPr lang="fr-FR" dirty="0" smtClean="0">
                <a:solidFill>
                  <a:schemeClr val="tx1"/>
                </a:solidFill>
              </a:rPr>
              <a:t>SLR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71" name="Pentagone 70"/>
          <p:cNvSpPr/>
          <p:nvPr/>
        </p:nvSpPr>
        <p:spPr>
          <a:xfrm>
            <a:off x="7983138" y="2212626"/>
            <a:ext cx="3150700" cy="2750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005">
              <a:defRPr/>
            </a:pPr>
            <a:r>
              <a:rPr lang="fr-FR" dirty="0" smtClean="0">
                <a:solidFill>
                  <a:schemeClr val="tx1"/>
                </a:solidFill>
              </a:rPr>
              <a:t>GNSS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11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8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2" y="815717"/>
            <a:ext cx="7846203" cy="588465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6611294" y="3600039"/>
            <a:ext cx="4745" cy="573375"/>
          </a:xfrm>
          <a:prstGeom prst="straightConnector1">
            <a:avLst/>
          </a:prstGeom>
          <a:ln w="28575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591545" y="3683866"/>
            <a:ext cx="52931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1 ms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654054" y="4449281"/>
            <a:ext cx="705642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1.5  ms</a:t>
            </a:r>
            <a:endParaRPr lang="fr-FR" sz="1400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626924" y="4306212"/>
            <a:ext cx="0" cy="617479"/>
          </a:xfrm>
          <a:prstGeom prst="straightConnector1">
            <a:avLst/>
          </a:prstGeom>
          <a:ln w="28575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739406" y="1422401"/>
            <a:ext cx="0" cy="2177638"/>
          </a:xfrm>
          <a:prstGeom prst="straightConnector1">
            <a:avLst/>
          </a:prstGeom>
          <a:ln w="28575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755036" y="1911482"/>
            <a:ext cx="52931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2"/>
                </a:solidFill>
              </a:rPr>
              <a:t>5 ms</a:t>
            </a:r>
            <a:endParaRPr lang="fr-FR" sz="1400" dirty="0">
              <a:solidFill>
                <a:schemeClr val="bg2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6626924" y="5095624"/>
            <a:ext cx="307" cy="312616"/>
          </a:xfrm>
          <a:prstGeom prst="straightConnector1">
            <a:avLst/>
          </a:prstGeom>
          <a:ln w="28575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670219" y="5088288"/>
            <a:ext cx="70564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2"/>
                </a:solidFill>
              </a:rPr>
              <a:t>0.5  ms</a:t>
            </a:r>
            <a:endParaRPr lang="fr-FR" sz="1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2800" cap="none" dirty="0">
                    <a:latin typeface="+mn-lt"/>
                  </a:rPr>
                  <a:t>Сингулярный компонентный </a:t>
                </a:r>
                <a:r>
                  <a:rPr lang="ru-RU" sz="2800" cap="none" dirty="0" smtClean="0">
                    <a:latin typeface="+mn-lt"/>
                  </a:rPr>
                  <a:t>анализ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800" b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ΔD</m:t>
                    </m:r>
                  </m:oMath>
                </a14:m>
                <a:r>
                  <a:rPr lang="ru-RU" sz="2800" cap="none" dirty="0" smtClean="0">
                    <a:latin typeface="+mn-lt"/>
                  </a:rPr>
                  <a:t> с</a:t>
                </a:r>
                <a:r>
                  <a:rPr lang="fr-FR" sz="2800" dirty="0" smtClean="0">
                    <a:latin typeface="+mn-lt"/>
                  </a:rPr>
                  <a:t> 1962</a:t>
                </a:r>
                <a:r>
                  <a:rPr lang="ru-RU" sz="2800" cap="none" dirty="0" smtClean="0">
                    <a:latin typeface="+mn-lt"/>
                  </a:rPr>
                  <a:t> </a:t>
                </a:r>
                <a:endParaRPr lang="fr-FR" sz="2800" cap="none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blipFill>
                <a:blip r:embed="rId4"/>
                <a:stretch>
                  <a:fillRect t="-12195" b="-39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4053071" y="1091788"/>
            <a:ext cx="30168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064465" y="3468422"/>
            <a:ext cx="30168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2404472" y="4387726"/>
            <a:ext cx="30168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2366151" y="5174715"/>
            <a:ext cx="30168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956331" y="1276454"/>
            <a:ext cx="4050404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1: </a:t>
            </a:r>
            <a:r>
              <a:rPr lang="ru-RU" sz="2000" dirty="0">
                <a:solidFill>
                  <a:schemeClr val="bg1"/>
                </a:solidFill>
              </a:rPr>
              <a:t>Десятилетние вариации. Взаимодействие ядра и </a:t>
            </a:r>
            <a:r>
              <a:rPr lang="ru-RU" sz="2000" dirty="0" smtClean="0">
                <a:solidFill>
                  <a:schemeClr val="bg1"/>
                </a:solidFill>
              </a:rPr>
              <a:t>мантии</a:t>
            </a:r>
            <a:r>
              <a:rPr lang="fr-FR" sz="2000" dirty="0" smtClean="0">
                <a:solidFill>
                  <a:schemeClr val="bg1"/>
                </a:solidFill>
              </a:rPr>
              <a:t>? 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2: </a:t>
            </a:r>
            <a:r>
              <a:rPr lang="ru-RU" sz="2000" dirty="0">
                <a:solidFill>
                  <a:schemeClr val="bg1"/>
                </a:solidFill>
              </a:rPr>
              <a:t>Зональный приливной эффект 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3+4: </a:t>
            </a:r>
            <a:r>
              <a:rPr lang="ru-RU" sz="2000" dirty="0">
                <a:solidFill>
                  <a:schemeClr val="bg1"/>
                </a:solidFill>
              </a:rPr>
              <a:t>Гидро-атмосферный эффект, в основном ветры 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12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1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1822269" y="4552406"/>
            <a:ext cx="6211388" cy="1822268"/>
          </a:xfrm>
          <a:custGeom>
            <a:avLst/>
            <a:gdLst>
              <a:gd name="connsiteX0" fmla="*/ 0 w 6211388"/>
              <a:gd name="connsiteY0" fmla="*/ 1822268 h 1822268"/>
              <a:gd name="connsiteX1" fmla="*/ 195942 w 6211388"/>
              <a:gd name="connsiteY1" fmla="*/ 1737360 h 1822268"/>
              <a:gd name="connsiteX2" fmla="*/ 1045028 w 6211388"/>
              <a:gd name="connsiteY2" fmla="*/ 1776548 h 1822268"/>
              <a:gd name="connsiteX3" fmla="*/ 1149531 w 6211388"/>
              <a:gd name="connsiteY3" fmla="*/ 1776548 h 1822268"/>
              <a:gd name="connsiteX4" fmla="*/ 1979022 w 6211388"/>
              <a:gd name="connsiteY4" fmla="*/ 1724297 h 1822268"/>
              <a:gd name="connsiteX5" fmla="*/ 1979022 w 6211388"/>
              <a:gd name="connsiteY5" fmla="*/ 1724297 h 1822268"/>
              <a:gd name="connsiteX6" fmla="*/ 2083525 w 6211388"/>
              <a:gd name="connsiteY6" fmla="*/ 1776548 h 1822268"/>
              <a:gd name="connsiteX7" fmla="*/ 2148840 w 6211388"/>
              <a:gd name="connsiteY7" fmla="*/ 1730828 h 1822268"/>
              <a:gd name="connsiteX8" fmla="*/ 2272937 w 6211388"/>
              <a:gd name="connsiteY8" fmla="*/ 1783080 h 1822268"/>
              <a:gd name="connsiteX9" fmla="*/ 2429691 w 6211388"/>
              <a:gd name="connsiteY9" fmla="*/ 1743891 h 1822268"/>
              <a:gd name="connsiteX10" fmla="*/ 2481942 w 6211388"/>
              <a:gd name="connsiteY10" fmla="*/ 287383 h 1822268"/>
              <a:gd name="connsiteX11" fmla="*/ 2579914 w 6211388"/>
              <a:gd name="connsiteY11" fmla="*/ 1763485 h 1822268"/>
              <a:gd name="connsiteX12" fmla="*/ 2690948 w 6211388"/>
              <a:gd name="connsiteY12" fmla="*/ 1730828 h 1822268"/>
              <a:gd name="connsiteX13" fmla="*/ 2932611 w 6211388"/>
              <a:gd name="connsiteY13" fmla="*/ 1743891 h 1822268"/>
              <a:gd name="connsiteX14" fmla="*/ 3024051 w 6211388"/>
              <a:gd name="connsiteY14" fmla="*/ 1645920 h 1822268"/>
              <a:gd name="connsiteX15" fmla="*/ 3043645 w 6211388"/>
              <a:gd name="connsiteY15" fmla="*/ 0 h 1822268"/>
              <a:gd name="connsiteX16" fmla="*/ 3154680 w 6211388"/>
              <a:gd name="connsiteY16" fmla="*/ 1685108 h 1822268"/>
              <a:gd name="connsiteX17" fmla="*/ 3233057 w 6211388"/>
              <a:gd name="connsiteY17" fmla="*/ 1756954 h 1822268"/>
              <a:gd name="connsiteX18" fmla="*/ 3383280 w 6211388"/>
              <a:gd name="connsiteY18" fmla="*/ 1658983 h 1822268"/>
              <a:gd name="connsiteX19" fmla="*/ 3468188 w 6211388"/>
              <a:gd name="connsiteY19" fmla="*/ 1737360 h 1822268"/>
              <a:gd name="connsiteX20" fmla="*/ 3651068 w 6211388"/>
              <a:gd name="connsiteY20" fmla="*/ 1724297 h 1822268"/>
              <a:gd name="connsiteX21" fmla="*/ 3768634 w 6211388"/>
              <a:gd name="connsiteY21" fmla="*/ 1502228 h 1822268"/>
              <a:gd name="connsiteX22" fmla="*/ 3840480 w 6211388"/>
              <a:gd name="connsiteY22" fmla="*/ 1691640 h 1822268"/>
              <a:gd name="connsiteX23" fmla="*/ 3873137 w 6211388"/>
              <a:gd name="connsiteY23" fmla="*/ 1658983 h 1822268"/>
              <a:gd name="connsiteX24" fmla="*/ 3899262 w 6211388"/>
              <a:gd name="connsiteY24" fmla="*/ 1704703 h 1822268"/>
              <a:gd name="connsiteX25" fmla="*/ 3977640 w 6211388"/>
              <a:gd name="connsiteY25" fmla="*/ 1528354 h 1822268"/>
              <a:gd name="connsiteX26" fmla="*/ 4095205 w 6211388"/>
              <a:gd name="connsiteY26" fmla="*/ 1652451 h 1822268"/>
              <a:gd name="connsiteX27" fmla="*/ 4173582 w 6211388"/>
              <a:gd name="connsiteY27" fmla="*/ 1645920 h 1822268"/>
              <a:gd name="connsiteX28" fmla="*/ 4278085 w 6211388"/>
              <a:gd name="connsiteY28" fmla="*/ 1789611 h 1822268"/>
              <a:gd name="connsiteX29" fmla="*/ 4715691 w 6211388"/>
              <a:gd name="connsiteY29" fmla="*/ 1737360 h 1822268"/>
              <a:gd name="connsiteX30" fmla="*/ 6211388 w 6211388"/>
              <a:gd name="connsiteY30" fmla="*/ 1815737 h 182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11388" h="1822268">
                <a:moveTo>
                  <a:pt x="0" y="1822268"/>
                </a:moveTo>
                <a:lnTo>
                  <a:pt x="195942" y="1737360"/>
                </a:lnTo>
                <a:lnTo>
                  <a:pt x="1045028" y="1776548"/>
                </a:lnTo>
                <a:lnTo>
                  <a:pt x="1149531" y="1776548"/>
                </a:lnTo>
                <a:lnTo>
                  <a:pt x="1979022" y="1724297"/>
                </a:lnTo>
                <a:lnTo>
                  <a:pt x="1979022" y="1724297"/>
                </a:lnTo>
                <a:lnTo>
                  <a:pt x="2083525" y="1776548"/>
                </a:lnTo>
                <a:lnTo>
                  <a:pt x="2148840" y="1730828"/>
                </a:lnTo>
                <a:lnTo>
                  <a:pt x="2272937" y="1783080"/>
                </a:lnTo>
                <a:lnTo>
                  <a:pt x="2429691" y="1743891"/>
                </a:lnTo>
                <a:lnTo>
                  <a:pt x="2481942" y="287383"/>
                </a:lnTo>
                <a:lnTo>
                  <a:pt x="2579914" y="1763485"/>
                </a:lnTo>
                <a:lnTo>
                  <a:pt x="2690948" y="1730828"/>
                </a:lnTo>
                <a:lnTo>
                  <a:pt x="2932611" y="1743891"/>
                </a:lnTo>
                <a:lnTo>
                  <a:pt x="3024051" y="1645920"/>
                </a:lnTo>
                <a:lnTo>
                  <a:pt x="3043645" y="0"/>
                </a:lnTo>
                <a:lnTo>
                  <a:pt x="3154680" y="1685108"/>
                </a:lnTo>
                <a:lnTo>
                  <a:pt x="3233057" y="1756954"/>
                </a:lnTo>
                <a:lnTo>
                  <a:pt x="3383280" y="1658983"/>
                </a:lnTo>
                <a:lnTo>
                  <a:pt x="3468188" y="1737360"/>
                </a:lnTo>
                <a:lnTo>
                  <a:pt x="3651068" y="1724297"/>
                </a:lnTo>
                <a:lnTo>
                  <a:pt x="3768634" y="1502228"/>
                </a:lnTo>
                <a:lnTo>
                  <a:pt x="3840480" y="1691640"/>
                </a:lnTo>
                <a:lnTo>
                  <a:pt x="3873137" y="1658983"/>
                </a:lnTo>
                <a:lnTo>
                  <a:pt x="3899262" y="1704703"/>
                </a:lnTo>
                <a:lnTo>
                  <a:pt x="3977640" y="1528354"/>
                </a:lnTo>
                <a:lnTo>
                  <a:pt x="4095205" y="1652451"/>
                </a:lnTo>
                <a:lnTo>
                  <a:pt x="4173582" y="1645920"/>
                </a:lnTo>
                <a:lnTo>
                  <a:pt x="4278085" y="1789611"/>
                </a:lnTo>
                <a:lnTo>
                  <a:pt x="4715691" y="1737360"/>
                </a:lnTo>
                <a:lnTo>
                  <a:pt x="6211388" y="1815737"/>
                </a:ln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6099142" y="537328"/>
            <a:ext cx="2790334" cy="5854045"/>
          </a:xfrm>
          <a:custGeom>
            <a:avLst/>
            <a:gdLst>
              <a:gd name="connsiteX0" fmla="*/ 0 w 2790334"/>
              <a:gd name="connsiteY0" fmla="*/ 5759777 h 5854045"/>
              <a:gd name="connsiteX1" fmla="*/ 113122 w 2790334"/>
              <a:gd name="connsiteY1" fmla="*/ 5458119 h 5854045"/>
              <a:gd name="connsiteX2" fmla="*/ 235670 w 2790334"/>
              <a:gd name="connsiteY2" fmla="*/ 5533534 h 5854045"/>
              <a:gd name="connsiteX3" fmla="*/ 292231 w 2790334"/>
              <a:gd name="connsiteY3" fmla="*/ 5740924 h 5854045"/>
              <a:gd name="connsiteX4" fmla="*/ 546755 w 2790334"/>
              <a:gd name="connsiteY4" fmla="*/ 5684363 h 5854045"/>
              <a:gd name="connsiteX5" fmla="*/ 669303 w 2790334"/>
              <a:gd name="connsiteY5" fmla="*/ 5750350 h 5854045"/>
              <a:gd name="connsiteX6" fmla="*/ 744718 w 2790334"/>
              <a:gd name="connsiteY6" fmla="*/ 5326144 h 5854045"/>
              <a:gd name="connsiteX7" fmla="*/ 744718 w 2790334"/>
              <a:gd name="connsiteY7" fmla="*/ 5326144 h 5854045"/>
              <a:gd name="connsiteX8" fmla="*/ 791852 w 2790334"/>
              <a:gd name="connsiteY8" fmla="*/ 5627802 h 5854045"/>
              <a:gd name="connsiteX9" fmla="*/ 848413 w 2790334"/>
              <a:gd name="connsiteY9" fmla="*/ 5524107 h 5854045"/>
              <a:gd name="connsiteX10" fmla="*/ 895547 w 2790334"/>
              <a:gd name="connsiteY10" fmla="*/ 5599521 h 5854045"/>
              <a:gd name="connsiteX11" fmla="*/ 980388 w 2790334"/>
              <a:gd name="connsiteY11" fmla="*/ 4883084 h 5854045"/>
              <a:gd name="connsiteX12" fmla="*/ 1055802 w 2790334"/>
              <a:gd name="connsiteY12" fmla="*/ 5024486 h 5854045"/>
              <a:gd name="connsiteX13" fmla="*/ 1065229 w 2790334"/>
              <a:gd name="connsiteY13" fmla="*/ 5476973 h 5854045"/>
              <a:gd name="connsiteX14" fmla="*/ 1121790 w 2790334"/>
              <a:gd name="connsiteY14" fmla="*/ 4930218 h 5854045"/>
              <a:gd name="connsiteX15" fmla="*/ 1197204 w 2790334"/>
              <a:gd name="connsiteY15" fmla="*/ 4930218 h 5854045"/>
              <a:gd name="connsiteX16" fmla="*/ 1282046 w 2790334"/>
              <a:gd name="connsiteY16" fmla="*/ 4807670 h 5854045"/>
              <a:gd name="connsiteX17" fmla="*/ 1319753 w 2790334"/>
              <a:gd name="connsiteY17" fmla="*/ 5514680 h 5854045"/>
              <a:gd name="connsiteX18" fmla="*/ 1442301 w 2790334"/>
              <a:gd name="connsiteY18" fmla="*/ 4440025 h 5854045"/>
              <a:gd name="connsiteX19" fmla="*/ 1536569 w 2790334"/>
              <a:gd name="connsiteY19" fmla="*/ 4317476 h 5854045"/>
              <a:gd name="connsiteX20" fmla="*/ 1640264 w 2790334"/>
              <a:gd name="connsiteY20" fmla="*/ 3506771 h 5854045"/>
              <a:gd name="connsiteX21" fmla="*/ 1762813 w 2790334"/>
              <a:gd name="connsiteY21" fmla="*/ 3601039 h 5854045"/>
              <a:gd name="connsiteX22" fmla="*/ 1800520 w 2790334"/>
              <a:gd name="connsiteY22" fmla="*/ 3996965 h 5854045"/>
              <a:gd name="connsiteX23" fmla="*/ 1941922 w 2790334"/>
              <a:gd name="connsiteY23" fmla="*/ 3638746 h 5854045"/>
              <a:gd name="connsiteX24" fmla="*/ 2083324 w 2790334"/>
              <a:gd name="connsiteY24" fmla="*/ 5128181 h 5854045"/>
              <a:gd name="connsiteX25" fmla="*/ 2196446 w 2790334"/>
              <a:gd name="connsiteY25" fmla="*/ 2413262 h 5854045"/>
              <a:gd name="connsiteX26" fmla="*/ 2432116 w 2790334"/>
              <a:gd name="connsiteY26" fmla="*/ 0 h 5854045"/>
              <a:gd name="connsiteX27" fmla="*/ 2790334 w 2790334"/>
              <a:gd name="connsiteY27" fmla="*/ 2677212 h 5854045"/>
              <a:gd name="connsiteX28" fmla="*/ 2762054 w 2790334"/>
              <a:gd name="connsiteY28" fmla="*/ 5854045 h 5854045"/>
              <a:gd name="connsiteX29" fmla="*/ 1659118 w 2790334"/>
              <a:gd name="connsiteY29" fmla="*/ 5835192 h 5854045"/>
              <a:gd name="connsiteX30" fmla="*/ 725864 w 2790334"/>
              <a:gd name="connsiteY30" fmla="*/ 5769204 h 5854045"/>
              <a:gd name="connsiteX31" fmla="*/ 424206 w 2790334"/>
              <a:gd name="connsiteY31" fmla="*/ 5759777 h 5854045"/>
              <a:gd name="connsiteX32" fmla="*/ 320512 w 2790334"/>
              <a:gd name="connsiteY32" fmla="*/ 5759777 h 5854045"/>
              <a:gd name="connsiteX33" fmla="*/ 56561 w 2790334"/>
              <a:gd name="connsiteY33" fmla="*/ 5835192 h 5854045"/>
              <a:gd name="connsiteX34" fmla="*/ 0 w 2790334"/>
              <a:gd name="connsiteY34" fmla="*/ 5759777 h 585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90334" h="5854045">
                <a:moveTo>
                  <a:pt x="0" y="5759777"/>
                </a:moveTo>
                <a:lnTo>
                  <a:pt x="113122" y="5458119"/>
                </a:lnTo>
                <a:lnTo>
                  <a:pt x="235670" y="5533534"/>
                </a:lnTo>
                <a:lnTo>
                  <a:pt x="292231" y="5740924"/>
                </a:lnTo>
                <a:lnTo>
                  <a:pt x="546755" y="5684363"/>
                </a:lnTo>
                <a:lnTo>
                  <a:pt x="669303" y="5750350"/>
                </a:lnTo>
                <a:lnTo>
                  <a:pt x="744718" y="5326144"/>
                </a:lnTo>
                <a:lnTo>
                  <a:pt x="744718" y="5326144"/>
                </a:lnTo>
                <a:lnTo>
                  <a:pt x="791852" y="5627802"/>
                </a:lnTo>
                <a:lnTo>
                  <a:pt x="848413" y="5524107"/>
                </a:lnTo>
                <a:lnTo>
                  <a:pt x="895547" y="5599521"/>
                </a:lnTo>
                <a:lnTo>
                  <a:pt x="980388" y="4883084"/>
                </a:lnTo>
                <a:lnTo>
                  <a:pt x="1055802" y="5024486"/>
                </a:lnTo>
                <a:lnTo>
                  <a:pt x="1065229" y="5476973"/>
                </a:lnTo>
                <a:lnTo>
                  <a:pt x="1121790" y="4930218"/>
                </a:lnTo>
                <a:lnTo>
                  <a:pt x="1197204" y="4930218"/>
                </a:lnTo>
                <a:lnTo>
                  <a:pt x="1282046" y="4807670"/>
                </a:lnTo>
                <a:lnTo>
                  <a:pt x="1319753" y="5514680"/>
                </a:lnTo>
                <a:lnTo>
                  <a:pt x="1442301" y="4440025"/>
                </a:lnTo>
                <a:lnTo>
                  <a:pt x="1536569" y="4317476"/>
                </a:lnTo>
                <a:lnTo>
                  <a:pt x="1640264" y="3506771"/>
                </a:lnTo>
                <a:lnTo>
                  <a:pt x="1762813" y="3601039"/>
                </a:lnTo>
                <a:lnTo>
                  <a:pt x="1800520" y="3996965"/>
                </a:lnTo>
                <a:lnTo>
                  <a:pt x="1941922" y="3638746"/>
                </a:lnTo>
                <a:lnTo>
                  <a:pt x="2083324" y="5128181"/>
                </a:lnTo>
                <a:lnTo>
                  <a:pt x="2196446" y="2413262"/>
                </a:lnTo>
                <a:lnTo>
                  <a:pt x="2432116" y="0"/>
                </a:lnTo>
                <a:lnTo>
                  <a:pt x="2790334" y="2677212"/>
                </a:lnTo>
                <a:lnTo>
                  <a:pt x="2762054" y="5854045"/>
                </a:lnTo>
                <a:lnTo>
                  <a:pt x="1659118" y="5835192"/>
                </a:lnTo>
                <a:lnTo>
                  <a:pt x="725864" y="5769204"/>
                </a:lnTo>
                <a:lnTo>
                  <a:pt x="424206" y="5759777"/>
                </a:lnTo>
                <a:lnTo>
                  <a:pt x="320512" y="5759777"/>
                </a:lnTo>
                <a:lnTo>
                  <a:pt x="56561" y="5835192"/>
                </a:lnTo>
                <a:lnTo>
                  <a:pt x="0" y="575977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6792338" y="2851902"/>
            <a:ext cx="1521913" cy="3432131"/>
          </a:xfrm>
          <a:custGeom>
            <a:avLst/>
            <a:gdLst>
              <a:gd name="connsiteX0" fmla="*/ 0 w 1521913"/>
              <a:gd name="connsiteY0" fmla="*/ 3325660 h 3325660"/>
              <a:gd name="connsiteX1" fmla="*/ 0 w 1521913"/>
              <a:gd name="connsiteY1" fmla="*/ 3325660 h 3325660"/>
              <a:gd name="connsiteX2" fmla="*/ 0 w 1521913"/>
              <a:gd name="connsiteY2" fmla="*/ 3244241 h 3325660"/>
              <a:gd name="connsiteX3" fmla="*/ 43842 w 1521913"/>
              <a:gd name="connsiteY3" fmla="*/ 2937353 h 3325660"/>
              <a:gd name="connsiteX4" fmla="*/ 62631 w 1521913"/>
              <a:gd name="connsiteY4" fmla="*/ 2880986 h 3325660"/>
              <a:gd name="connsiteX5" fmla="*/ 118998 w 1521913"/>
              <a:gd name="connsiteY5" fmla="*/ 3219189 h 3325660"/>
              <a:gd name="connsiteX6" fmla="*/ 162839 w 1521913"/>
              <a:gd name="connsiteY6" fmla="*/ 3093929 h 3325660"/>
              <a:gd name="connsiteX7" fmla="*/ 206680 w 1521913"/>
              <a:gd name="connsiteY7" fmla="*/ 3187874 h 3325660"/>
              <a:gd name="connsiteX8" fmla="*/ 281836 w 1521913"/>
              <a:gd name="connsiteY8" fmla="*/ 2530258 h 3325660"/>
              <a:gd name="connsiteX9" fmla="*/ 338203 w 1521913"/>
              <a:gd name="connsiteY9" fmla="*/ 2668044 h 3325660"/>
              <a:gd name="connsiteX10" fmla="*/ 375781 w 1521913"/>
              <a:gd name="connsiteY10" fmla="*/ 3062614 h 3325660"/>
              <a:gd name="connsiteX11" fmla="*/ 388307 w 1521913"/>
              <a:gd name="connsiteY11" fmla="*/ 2999984 h 3325660"/>
              <a:gd name="connsiteX12" fmla="*/ 407096 w 1521913"/>
              <a:gd name="connsiteY12" fmla="*/ 2530258 h 3325660"/>
              <a:gd name="connsiteX13" fmla="*/ 488516 w 1521913"/>
              <a:gd name="connsiteY13" fmla="*/ 2517732 h 3325660"/>
              <a:gd name="connsiteX14" fmla="*/ 582461 w 1521913"/>
              <a:gd name="connsiteY14" fmla="*/ 2411260 h 3325660"/>
              <a:gd name="connsiteX15" fmla="*/ 613776 w 1521913"/>
              <a:gd name="connsiteY15" fmla="*/ 3106455 h 3325660"/>
              <a:gd name="connsiteX16" fmla="*/ 751562 w 1521913"/>
              <a:gd name="connsiteY16" fmla="*/ 2073058 h 3325660"/>
              <a:gd name="connsiteX17" fmla="*/ 845507 w 1521913"/>
              <a:gd name="connsiteY17" fmla="*/ 1966586 h 3325660"/>
              <a:gd name="connsiteX18" fmla="*/ 933190 w 1521913"/>
              <a:gd name="connsiteY18" fmla="*/ 1196236 h 3325660"/>
              <a:gd name="connsiteX19" fmla="*/ 1020872 w 1521913"/>
              <a:gd name="connsiteY19" fmla="*/ 1271392 h 3325660"/>
              <a:gd name="connsiteX20" fmla="*/ 1121080 w 1521913"/>
              <a:gd name="connsiteY20" fmla="*/ 1640910 h 3325660"/>
              <a:gd name="connsiteX21" fmla="*/ 1233814 w 1521913"/>
              <a:gd name="connsiteY21" fmla="*/ 1290181 h 3325660"/>
              <a:gd name="connsiteX22" fmla="*/ 1377863 w 1521913"/>
              <a:gd name="connsiteY22" fmla="*/ 2761989 h 3325660"/>
              <a:gd name="connsiteX23" fmla="*/ 1521913 w 1521913"/>
              <a:gd name="connsiteY23" fmla="*/ 0 h 332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21913" h="3325660">
                <a:moveTo>
                  <a:pt x="0" y="3325660"/>
                </a:moveTo>
                <a:lnTo>
                  <a:pt x="0" y="3325660"/>
                </a:lnTo>
                <a:lnTo>
                  <a:pt x="0" y="3244241"/>
                </a:lnTo>
                <a:lnTo>
                  <a:pt x="43842" y="2937353"/>
                </a:lnTo>
                <a:lnTo>
                  <a:pt x="62631" y="2880986"/>
                </a:lnTo>
                <a:lnTo>
                  <a:pt x="118998" y="3219189"/>
                </a:lnTo>
                <a:lnTo>
                  <a:pt x="162839" y="3093929"/>
                </a:lnTo>
                <a:lnTo>
                  <a:pt x="206680" y="3187874"/>
                </a:lnTo>
                <a:lnTo>
                  <a:pt x="281836" y="2530258"/>
                </a:lnTo>
                <a:lnTo>
                  <a:pt x="338203" y="2668044"/>
                </a:lnTo>
                <a:lnTo>
                  <a:pt x="375781" y="3062614"/>
                </a:lnTo>
                <a:lnTo>
                  <a:pt x="388307" y="2999984"/>
                </a:lnTo>
                <a:lnTo>
                  <a:pt x="407096" y="2530258"/>
                </a:lnTo>
                <a:lnTo>
                  <a:pt x="488516" y="2517732"/>
                </a:lnTo>
                <a:lnTo>
                  <a:pt x="582461" y="2411260"/>
                </a:lnTo>
                <a:lnTo>
                  <a:pt x="613776" y="3106455"/>
                </a:lnTo>
                <a:lnTo>
                  <a:pt x="751562" y="2073058"/>
                </a:lnTo>
                <a:lnTo>
                  <a:pt x="845507" y="1966586"/>
                </a:lnTo>
                <a:lnTo>
                  <a:pt x="933190" y="1196236"/>
                </a:lnTo>
                <a:lnTo>
                  <a:pt x="1020872" y="1271392"/>
                </a:lnTo>
                <a:lnTo>
                  <a:pt x="1121080" y="1640910"/>
                </a:lnTo>
                <a:lnTo>
                  <a:pt x="1233814" y="1290181"/>
                </a:lnTo>
                <a:lnTo>
                  <a:pt x="1377863" y="2761989"/>
                </a:lnTo>
                <a:lnTo>
                  <a:pt x="1521913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16200000" flipV="1">
            <a:off x="5653383" y="2527141"/>
            <a:ext cx="17821" cy="77464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rot="16200000" flipH="1" flipV="1">
            <a:off x="-995668" y="3617927"/>
            <a:ext cx="5606409" cy="41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6806952" y="6417650"/>
            <a:ext cx="0" cy="10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704641" y="6417650"/>
            <a:ext cx="0" cy="10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892556" y="6410310"/>
            <a:ext cx="0" cy="10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730777" y="3716556"/>
            <a:ext cx="5333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712548" y="4609035"/>
            <a:ext cx="57507" cy="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1700023" y="5507777"/>
            <a:ext cx="78383" cy="10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e libre 49"/>
          <p:cNvSpPr/>
          <p:nvPr/>
        </p:nvSpPr>
        <p:spPr>
          <a:xfrm>
            <a:off x="8317449" y="609860"/>
            <a:ext cx="526093" cy="2694010"/>
          </a:xfrm>
          <a:custGeom>
            <a:avLst/>
            <a:gdLst>
              <a:gd name="connsiteX0" fmla="*/ 0 w 526093"/>
              <a:gd name="connsiteY0" fmla="*/ 2655518 h 3125244"/>
              <a:gd name="connsiteX1" fmla="*/ 231731 w 526093"/>
              <a:gd name="connsiteY1" fmla="*/ 0 h 3125244"/>
              <a:gd name="connsiteX2" fmla="*/ 237994 w 526093"/>
              <a:gd name="connsiteY2" fmla="*/ 56367 h 3125244"/>
              <a:gd name="connsiteX3" fmla="*/ 244257 w 526093"/>
              <a:gd name="connsiteY3" fmla="*/ 93945 h 3125244"/>
              <a:gd name="connsiteX4" fmla="*/ 513567 w 526093"/>
              <a:gd name="connsiteY4" fmla="*/ 3125244 h 3125244"/>
              <a:gd name="connsiteX5" fmla="*/ 526093 w 526093"/>
              <a:gd name="connsiteY5" fmla="*/ 3125244 h 31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93" h="3125244">
                <a:moveTo>
                  <a:pt x="0" y="2655518"/>
                </a:moveTo>
                <a:lnTo>
                  <a:pt x="231731" y="0"/>
                </a:lnTo>
                <a:cubicBezTo>
                  <a:pt x="233819" y="18789"/>
                  <a:pt x="235495" y="37628"/>
                  <a:pt x="237994" y="56367"/>
                </a:cubicBezTo>
                <a:cubicBezTo>
                  <a:pt x="239672" y="68954"/>
                  <a:pt x="244257" y="93945"/>
                  <a:pt x="244257" y="93945"/>
                </a:cubicBezTo>
                <a:lnTo>
                  <a:pt x="513567" y="3125244"/>
                </a:lnTo>
                <a:lnTo>
                  <a:pt x="526093" y="3125244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Forme libre 50"/>
          <p:cNvSpPr/>
          <p:nvPr/>
        </p:nvSpPr>
        <p:spPr>
          <a:xfrm>
            <a:off x="8809029" y="828954"/>
            <a:ext cx="219205" cy="56367"/>
          </a:xfrm>
          <a:custGeom>
            <a:avLst/>
            <a:gdLst>
              <a:gd name="connsiteX0" fmla="*/ 0 w 457200"/>
              <a:gd name="connsiteY0" fmla="*/ 0 h 2981195"/>
              <a:gd name="connsiteX1" fmla="*/ 457200 w 457200"/>
              <a:gd name="connsiteY1" fmla="*/ 2981195 h 298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2981195">
                <a:moveTo>
                  <a:pt x="0" y="0"/>
                </a:moveTo>
                <a:lnTo>
                  <a:pt x="457200" y="29811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7773542" y="6413475"/>
            <a:ext cx="0" cy="10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6553002" y="650324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7564775" y="650533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0 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8431261" y="65062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100 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4736193" y="650324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4134734" y="650324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 </a:t>
            </a:r>
            <a:endParaRPr lang="fr-FR" dirty="0"/>
          </a:p>
        </p:txBody>
      </p:sp>
      <p:sp>
        <p:nvSpPr>
          <p:cNvPr id="60" name="Forme libre 59"/>
          <p:cNvSpPr/>
          <p:nvPr/>
        </p:nvSpPr>
        <p:spPr>
          <a:xfrm>
            <a:off x="2984427" y="4588251"/>
            <a:ext cx="3795387" cy="1753644"/>
          </a:xfrm>
          <a:custGeom>
            <a:avLst/>
            <a:gdLst>
              <a:gd name="connsiteX0" fmla="*/ 0 w 3795387"/>
              <a:gd name="connsiteY0" fmla="*/ 1734855 h 1753644"/>
              <a:gd name="connsiteX1" fmla="*/ 770351 w 3795387"/>
              <a:gd name="connsiteY1" fmla="*/ 1697277 h 1753644"/>
              <a:gd name="connsiteX2" fmla="*/ 845507 w 3795387"/>
              <a:gd name="connsiteY2" fmla="*/ 1741118 h 1753644"/>
              <a:gd name="connsiteX3" fmla="*/ 939452 w 3795387"/>
              <a:gd name="connsiteY3" fmla="*/ 1741118 h 1753644"/>
              <a:gd name="connsiteX4" fmla="*/ 995819 w 3795387"/>
              <a:gd name="connsiteY4" fmla="*/ 1697277 h 1753644"/>
              <a:gd name="connsiteX5" fmla="*/ 1096028 w 3795387"/>
              <a:gd name="connsiteY5" fmla="*/ 1747381 h 1753644"/>
              <a:gd name="connsiteX6" fmla="*/ 1265129 w 3795387"/>
              <a:gd name="connsiteY6" fmla="*/ 1722329 h 1753644"/>
              <a:gd name="connsiteX7" fmla="*/ 1321496 w 3795387"/>
              <a:gd name="connsiteY7" fmla="*/ 269310 h 1753644"/>
              <a:gd name="connsiteX8" fmla="*/ 1409178 w 3795387"/>
              <a:gd name="connsiteY8" fmla="*/ 1734855 h 1753644"/>
              <a:gd name="connsiteX9" fmla="*/ 1521913 w 3795387"/>
              <a:gd name="connsiteY9" fmla="*/ 1697277 h 1753644"/>
              <a:gd name="connsiteX10" fmla="*/ 1772433 w 3795387"/>
              <a:gd name="connsiteY10" fmla="*/ 1716066 h 1753644"/>
              <a:gd name="connsiteX11" fmla="*/ 1853852 w 3795387"/>
              <a:gd name="connsiteY11" fmla="*/ 1609595 h 1753644"/>
              <a:gd name="connsiteX12" fmla="*/ 1885167 w 3795387"/>
              <a:gd name="connsiteY12" fmla="*/ 0 h 1753644"/>
              <a:gd name="connsiteX13" fmla="*/ 1979113 w 3795387"/>
              <a:gd name="connsiteY13" fmla="*/ 1622121 h 1753644"/>
              <a:gd name="connsiteX14" fmla="*/ 2079321 w 3795387"/>
              <a:gd name="connsiteY14" fmla="*/ 1716066 h 1753644"/>
              <a:gd name="connsiteX15" fmla="*/ 2204581 w 3795387"/>
              <a:gd name="connsiteY15" fmla="*/ 1628384 h 1753644"/>
              <a:gd name="connsiteX16" fmla="*/ 2292263 w 3795387"/>
              <a:gd name="connsiteY16" fmla="*/ 1703540 h 1753644"/>
              <a:gd name="connsiteX17" fmla="*/ 2430050 w 3795387"/>
              <a:gd name="connsiteY17" fmla="*/ 1691014 h 1753644"/>
              <a:gd name="connsiteX18" fmla="*/ 2498943 w 3795387"/>
              <a:gd name="connsiteY18" fmla="*/ 1684751 h 1753644"/>
              <a:gd name="connsiteX19" fmla="*/ 2617940 w 3795387"/>
              <a:gd name="connsiteY19" fmla="*/ 1465545 h 1753644"/>
              <a:gd name="connsiteX20" fmla="*/ 2680570 w 3795387"/>
              <a:gd name="connsiteY20" fmla="*/ 1665962 h 1753644"/>
              <a:gd name="connsiteX21" fmla="*/ 2711885 w 3795387"/>
              <a:gd name="connsiteY21" fmla="*/ 1628384 h 1753644"/>
              <a:gd name="connsiteX22" fmla="*/ 2724411 w 3795387"/>
              <a:gd name="connsiteY22" fmla="*/ 1684751 h 1753644"/>
              <a:gd name="connsiteX23" fmla="*/ 2818356 w 3795387"/>
              <a:gd name="connsiteY23" fmla="*/ 1528176 h 1753644"/>
              <a:gd name="connsiteX24" fmla="*/ 2924828 w 3795387"/>
              <a:gd name="connsiteY24" fmla="*/ 1647173 h 1753644"/>
              <a:gd name="connsiteX25" fmla="*/ 2974932 w 3795387"/>
              <a:gd name="connsiteY25" fmla="*/ 1622121 h 1753644"/>
              <a:gd name="connsiteX26" fmla="*/ 3075140 w 3795387"/>
              <a:gd name="connsiteY26" fmla="*/ 1703540 h 1753644"/>
              <a:gd name="connsiteX27" fmla="*/ 3137770 w 3795387"/>
              <a:gd name="connsiteY27" fmla="*/ 1753644 h 1753644"/>
              <a:gd name="connsiteX28" fmla="*/ 3237978 w 3795387"/>
              <a:gd name="connsiteY28" fmla="*/ 1421704 h 1753644"/>
              <a:gd name="connsiteX29" fmla="*/ 3306871 w 3795387"/>
              <a:gd name="connsiteY29" fmla="*/ 1471808 h 1753644"/>
              <a:gd name="connsiteX30" fmla="*/ 3407080 w 3795387"/>
              <a:gd name="connsiteY30" fmla="*/ 1741118 h 1753644"/>
              <a:gd name="connsiteX31" fmla="*/ 3663863 w 3795387"/>
              <a:gd name="connsiteY31" fmla="*/ 1603332 h 1753644"/>
              <a:gd name="connsiteX32" fmla="*/ 3795387 w 3795387"/>
              <a:gd name="connsiteY32" fmla="*/ 1672225 h 17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95387" h="1753644">
                <a:moveTo>
                  <a:pt x="0" y="1734855"/>
                </a:moveTo>
                <a:lnTo>
                  <a:pt x="770351" y="1697277"/>
                </a:lnTo>
                <a:lnTo>
                  <a:pt x="845507" y="1741118"/>
                </a:lnTo>
                <a:lnTo>
                  <a:pt x="939452" y="1741118"/>
                </a:lnTo>
                <a:lnTo>
                  <a:pt x="995819" y="1697277"/>
                </a:lnTo>
                <a:lnTo>
                  <a:pt x="1096028" y="1747381"/>
                </a:lnTo>
                <a:lnTo>
                  <a:pt x="1265129" y="1722329"/>
                </a:lnTo>
                <a:lnTo>
                  <a:pt x="1321496" y="269310"/>
                </a:lnTo>
                <a:lnTo>
                  <a:pt x="1409178" y="1734855"/>
                </a:lnTo>
                <a:lnTo>
                  <a:pt x="1521913" y="1697277"/>
                </a:lnTo>
                <a:lnTo>
                  <a:pt x="1772433" y="1716066"/>
                </a:lnTo>
                <a:lnTo>
                  <a:pt x="1853852" y="1609595"/>
                </a:lnTo>
                <a:lnTo>
                  <a:pt x="1885167" y="0"/>
                </a:lnTo>
                <a:lnTo>
                  <a:pt x="1979113" y="1622121"/>
                </a:lnTo>
                <a:lnTo>
                  <a:pt x="2079321" y="1716066"/>
                </a:lnTo>
                <a:lnTo>
                  <a:pt x="2204581" y="1628384"/>
                </a:lnTo>
                <a:lnTo>
                  <a:pt x="2292263" y="1703540"/>
                </a:lnTo>
                <a:lnTo>
                  <a:pt x="2430050" y="1691014"/>
                </a:lnTo>
                <a:lnTo>
                  <a:pt x="2498943" y="1684751"/>
                </a:lnTo>
                <a:lnTo>
                  <a:pt x="2617940" y="1465545"/>
                </a:lnTo>
                <a:lnTo>
                  <a:pt x="2680570" y="1665962"/>
                </a:lnTo>
                <a:lnTo>
                  <a:pt x="2711885" y="1628384"/>
                </a:lnTo>
                <a:lnTo>
                  <a:pt x="2724411" y="1684751"/>
                </a:lnTo>
                <a:lnTo>
                  <a:pt x="2818356" y="1528176"/>
                </a:lnTo>
                <a:lnTo>
                  <a:pt x="2924828" y="1647173"/>
                </a:lnTo>
                <a:lnTo>
                  <a:pt x="2974932" y="1622121"/>
                </a:lnTo>
                <a:lnTo>
                  <a:pt x="3075140" y="1703540"/>
                </a:lnTo>
                <a:lnTo>
                  <a:pt x="3137770" y="1753644"/>
                </a:lnTo>
                <a:lnTo>
                  <a:pt x="3237978" y="1421704"/>
                </a:lnTo>
                <a:lnTo>
                  <a:pt x="3306871" y="1471808"/>
                </a:lnTo>
                <a:lnTo>
                  <a:pt x="3407080" y="1741118"/>
                </a:lnTo>
                <a:lnTo>
                  <a:pt x="3663863" y="1603332"/>
                </a:lnTo>
                <a:lnTo>
                  <a:pt x="3795387" y="1672225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318448" y="6406135"/>
            <a:ext cx="0" cy="10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1233341" y="531207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0.2 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1259734" y="351746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0.6 </a:t>
            </a:r>
            <a:endParaRPr lang="fr-FR" dirty="0"/>
          </a:p>
        </p:txBody>
      </p:sp>
      <p:sp>
        <p:nvSpPr>
          <p:cNvPr id="65" name="Rectangle à coins arrondis 64"/>
          <p:cNvSpPr/>
          <p:nvPr/>
        </p:nvSpPr>
        <p:spPr>
          <a:xfrm>
            <a:off x="1891422" y="3436304"/>
            <a:ext cx="6917608" cy="3075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2"/>
                </a:solidFill>
              </a:rPr>
              <a:t>Гидроатмосферное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возбуждение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103968" y="6503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cxnSp>
        <p:nvCxnSpPr>
          <p:cNvPr id="68" name="Connecteur droit 67"/>
          <p:cNvCxnSpPr/>
          <p:nvPr/>
        </p:nvCxnSpPr>
        <p:spPr>
          <a:xfrm>
            <a:off x="6260792" y="6414931"/>
            <a:ext cx="0" cy="10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8535934" y="602266"/>
            <a:ext cx="27218" cy="580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1254352" y="259284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0.8 </a:t>
            </a:r>
            <a:endParaRPr lang="fr-FR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1726157" y="2793842"/>
            <a:ext cx="57507" cy="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271445" y="4427607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0.4 </a:t>
            </a:r>
            <a:endParaRPr lang="fr-FR" dirty="0"/>
          </a:p>
        </p:txBody>
      </p:sp>
      <p:sp>
        <p:nvSpPr>
          <p:cNvPr id="82" name="Text Box 47"/>
          <p:cNvSpPr txBox="1">
            <a:spLocks noChangeArrowheads="1"/>
          </p:cNvSpPr>
          <p:nvPr/>
        </p:nvSpPr>
        <p:spPr bwMode="auto">
          <a:xfrm rot="18296226">
            <a:off x="5267827" y="5304459"/>
            <a:ext cx="1177105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dirty="0" smtClean="0">
                <a:latin typeface="+mn-lt"/>
              </a:rPr>
              <a:t>El-Nino,…</a:t>
            </a:r>
            <a:endParaRPr lang="fr-FR" sz="2000" dirty="0">
              <a:latin typeface="+mn-lt"/>
            </a:endParaRPr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 rot="18216104">
            <a:off x="6024957" y="5422790"/>
            <a:ext cx="868624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dirty="0"/>
              <a:t>6 </a:t>
            </a:r>
            <a:r>
              <a:rPr lang="fr-FR" sz="2000" dirty="0" err="1"/>
              <a:t>лет</a:t>
            </a:r>
            <a:r>
              <a:rPr lang="fr-FR" sz="2000" dirty="0"/>
              <a:t> </a:t>
            </a: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 rot="16200000">
            <a:off x="-185960" y="3905396"/>
            <a:ext cx="2286536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dirty="0" err="1" smtClean="0"/>
              <a:t>Амплитуда</a:t>
            </a:r>
            <a:r>
              <a:rPr lang="fr-FR" sz="2000" dirty="0" smtClean="0">
                <a:latin typeface="+mn-lt"/>
              </a:rPr>
              <a:t> (</a:t>
            </a:r>
            <a:r>
              <a:rPr lang="ru-RU" sz="2000" dirty="0" smtClean="0">
                <a:latin typeface="Calibri" pitchFamily="34" charset="0"/>
              </a:rPr>
              <a:t>мс</a:t>
            </a:r>
            <a:r>
              <a:rPr lang="fr-FR" sz="2000" dirty="0" smtClean="0">
                <a:latin typeface="+mn-lt"/>
              </a:rPr>
              <a:t>)</a:t>
            </a:r>
            <a:endParaRPr lang="fr-FR" sz="2000" dirty="0">
              <a:latin typeface="+mn-lt"/>
            </a:endParaRP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8993116" y="5895242"/>
            <a:ext cx="1767523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dirty="0" err="1"/>
              <a:t>Период</a:t>
            </a:r>
            <a:r>
              <a:rPr lang="fr-FR" sz="2000" dirty="0"/>
              <a:t> (</a:t>
            </a:r>
            <a:r>
              <a:rPr lang="fr-FR" sz="2000" dirty="0" err="1"/>
              <a:t>год</a:t>
            </a:r>
            <a:r>
              <a:rPr lang="fr-FR" sz="2000" dirty="0"/>
              <a:t>) 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6180865" y="2699657"/>
            <a:ext cx="14513" cy="371381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"/>
              <p:cNvSpPr txBox="1">
                <a:spLocks noChangeArrowheads="1"/>
              </p:cNvSpPr>
              <p:nvPr/>
            </p:nvSpPr>
            <p:spPr>
              <a:xfrm>
                <a:off x="0" y="-2564"/>
                <a:ext cx="12192000" cy="61522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2800" b="1" cap="none" dirty="0"/>
                  <a:t>Обзор </a:t>
                </a:r>
                <a:r>
                  <a:rPr lang="ru-RU" sz="2800" b="1" cap="none" dirty="0" smtClean="0"/>
                  <a:t>колебаний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800">
                        <a:latin typeface="Cambria Math" panose="02040503050406030204" pitchFamily="18" charset="0"/>
                      </a:rPr>
                      <m:t>ΔD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b="1" cap="none" dirty="0" smtClean="0"/>
                  <a:t> </a:t>
                </a:r>
                <a:r>
                  <a:rPr lang="ru-RU" sz="2800" b="1" cap="none" dirty="0" smtClean="0"/>
                  <a:t>между </a:t>
                </a:r>
                <a:r>
                  <a:rPr lang="ru-RU" sz="2800" b="1" cap="none" dirty="0"/>
                  <a:t>2 </a:t>
                </a:r>
                <a:r>
                  <a:rPr lang="ru-RU" sz="2800" b="1" cap="none" dirty="0" smtClean="0"/>
                  <a:t>сутка</a:t>
                </a:r>
                <a:r>
                  <a:rPr lang="ru-RU" sz="2800" b="1" cap="none" dirty="0"/>
                  <a:t>м</a:t>
                </a:r>
                <a:r>
                  <a:rPr lang="ru-RU" sz="2800" b="1" cap="none" dirty="0" smtClean="0"/>
                  <a:t>и  </a:t>
                </a:r>
                <a:r>
                  <a:rPr lang="ru-RU" sz="2800" b="1" cap="none" dirty="0"/>
                  <a:t>и 1 веком </a:t>
                </a:r>
                <a:endParaRPr lang="fr-FR" sz="2800" b="1" cap="none" dirty="0"/>
              </a:p>
            </p:txBody>
          </p:sp>
        </mc:Choice>
        <mc:Fallback xmlns="">
          <p:sp>
            <p:nvSpPr>
              <p:cNvPr id="3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564"/>
                <a:ext cx="12192000" cy="615221"/>
              </a:xfrm>
              <a:prstGeom prst="rect">
                <a:avLst/>
              </a:prstGeom>
              <a:blipFill>
                <a:blip r:embed="rId3"/>
                <a:stretch>
                  <a:fillRect t="-9901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 flipH="1" flipV="1">
            <a:off x="2303232" y="4796939"/>
            <a:ext cx="9827" cy="150223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 flipV="1">
            <a:off x="2831552" y="5312070"/>
            <a:ext cx="1509" cy="101019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2011406" y="5989392"/>
            <a:ext cx="631" cy="30003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e libre 18"/>
          <p:cNvSpPr/>
          <p:nvPr/>
        </p:nvSpPr>
        <p:spPr>
          <a:xfrm>
            <a:off x="1801697" y="6276109"/>
            <a:ext cx="1174173" cy="83127"/>
          </a:xfrm>
          <a:custGeom>
            <a:avLst/>
            <a:gdLst>
              <a:gd name="connsiteX0" fmla="*/ 1174173 w 1174173"/>
              <a:gd name="connsiteY0" fmla="*/ 41563 h 83127"/>
              <a:gd name="connsiteX1" fmla="*/ 1028700 w 1174173"/>
              <a:gd name="connsiteY1" fmla="*/ 51954 h 83127"/>
              <a:gd name="connsiteX2" fmla="*/ 716973 w 1174173"/>
              <a:gd name="connsiteY2" fmla="*/ 20782 h 83127"/>
              <a:gd name="connsiteX3" fmla="*/ 519546 w 1174173"/>
              <a:gd name="connsiteY3" fmla="*/ 10391 h 83127"/>
              <a:gd name="connsiteX4" fmla="*/ 228600 w 1174173"/>
              <a:gd name="connsiteY4" fmla="*/ 0 h 83127"/>
              <a:gd name="connsiteX5" fmla="*/ 0 w 1174173"/>
              <a:gd name="connsiteY5" fmla="*/ 83127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4173" h="83127">
                <a:moveTo>
                  <a:pt x="1174173" y="41563"/>
                </a:moveTo>
                <a:lnTo>
                  <a:pt x="1028700" y="51954"/>
                </a:lnTo>
                <a:lnTo>
                  <a:pt x="716973" y="20782"/>
                </a:lnTo>
                <a:lnTo>
                  <a:pt x="519546" y="10391"/>
                </a:lnTo>
                <a:lnTo>
                  <a:pt x="228600" y="0"/>
                </a:lnTo>
                <a:lnTo>
                  <a:pt x="0" y="83127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ZoneTexte 106"/>
          <p:cNvSpPr txBox="1"/>
          <p:nvPr/>
        </p:nvSpPr>
        <p:spPr>
          <a:xfrm>
            <a:off x="1762930" y="640999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cs typeface="Arial" panose="020B0604020202020204" pitchFamily="34" charset="0"/>
              </a:rPr>
              <a:t>10 </a:t>
            </a:r>
            <a:r>
              <a:rPr lang="fr-FR" dirty="0"/>
              <a:t>д</a:t>
            </a:r>
            <a:endParaRPr lang="fr-FR" dirty="0">
              <a:cs typeface="Arial" panose="020B0604020202020204" pitchFamily="34" charset="0"/>
            </a:endParaRPr>
          </a:p>
        </p:txBody>
      </p:sp>
      <p:cxnSp>
        <p:nvCxnSpPr>
          <p:cNvPr id="111" name="Connecteur droit 110"/>
          <p:cNvCxnSpPr/>
          <p:nvPr/>
        </p:nvCxnSpPr>
        <p:spPr>
          <a:xfrm>
            <a:off x="11126711" y="1714975"/>
            <a:ext cx="5158" cy="323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Double flèche horizontale 112"/>
              <p:cNvSpPr/>
              <p:nvPr/>
            </p:nvSpPr>
            <p:spPr>
              <a:xfrm>
                <a:off x="2334263" y="1569095"/>
                <a:ext cx="8921655" cy="494495"/>
              </a:xfrm>
              <a:prstGeom prst="left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cs typeface="Arial" panose="020B0604020202020204" pitchFamily="34" charset="0"/>
                  </a:rPr>
                  <a:t>гидростатические</a:t>
                </a:r>
                <a:r>
                  <a:rPr lang="fr-FR" sz="1600" dirty="0" smtClean="0">
                    <a:cs typeface="Arial" panose="020B0604020202020204" pitchFamily="34" charset="0"/>
                  </a:rPr>
                  <a:t> </a:t>
                </a:r>
                <a:r>
                  <a:rPr lang="fr-FR" sz="1600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=0.047</m:t>
                    </m:r>
                  </m:oMath>
                </a14:m>
                <a:r>
                  <a:rPr lang="fr-FR" sz="1600" dirty="0"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3" name="Double flèche horizonta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63" y="1569095"/>
                <a:ext cx="8921655" cy="494495"/>
              </a:xfrm>
              <a:prstGeom prst="left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Double flèche horizontale 113"/>
          <p:cNvSpPr/>
          <p:nvPr/>
        </p:nvSpPr>
        <p:spPr>
          <a:xfrm>
            <a:off x="1083365" y="1563463"/>
            <a:ext cx="1892505" cy="506379"/>
          </a:xfrm>
          <a:prstGeom prst="leftRightArrow">
            <a:avLst/>
          </a:prstGeom>
          <a:solidFill>
            <a:schemeClr val="accent5">
              <a:alpha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динамичные</a:t>
            </a:r>
            <a:r>
              <a:rPr lang="fr-FR" sz="1600" dirty="0" smtClean="0">
                <a:cs typeface="Arial" panose="020B0604020202020204" pitchFamily="34" charset="0"/>
              </a:rPr>
              <a:t> </a:t>
            </a:r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115" name="Double flèche horizontale 114"/>
          <p:cNvSpPr/>
          <p:nvPr/>
        </p:nvSpPr>
        <p:spPr>
          <a:xfrm>
            <a:off x="1083365" y="880974"/>
            <a:ext cx="4438545" cy="51145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Arial" panose="020B0604020202020204" pitchFamily="34" charset="0"/>
              </a:rPr>
              <a:t>квазиупруг</a:t>
            </a:r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ая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418068" y="1236638"/>
            <a:ext cx="309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Double flèche horizontale 116"/>
          <p:cNvSpPr/>
          <p:nvPr/>
        </p:nvSpPr>
        <p:spPr>
          <a:xfrm>
            <a:off x="4418068" y="895844"/>
            <a:ext cx="4014753" cy="487095"/>
          </a:xfrm>
          <a:prstGeom prst="leftRightArrow">
            <a:avLst/>
          </a:prstGeom>
          <a:solidFill>
            <a:schemeClr val="tx1">
              <a:lumMod val="75000"/>
              <a:alpha val="38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Double flèche horizontale 117"/>
          <p:cNvSpPr/>
          <p:nvPr/>
        </p:nvSpPr>
        <p:spPr>
          <a:xfrm>
            <a:off x="7241165" y="895260"/>
            <a:ext cx="4014753" cy="471896"/>
          </a:xfrm>
          <a:prstGeom prst="leftRightArrow">
            <a:avLst/>
          </a:prstGeom>
          <a:solidFill>
            <a:schemeClr val="accent1">
              <a:alpha val="38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Вязкоупругая</a:t>
            </a:r>
            <a:r>
              <a:rPr lang="fr-FR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2" y="92655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мантия</a:t>
            </a:r>
            <a:endParaRPr lang="fr-FR" dirty="0"/>
          </a:p>
        </p:txBody>
      </p:sp>
      <p:sp>
        <p:nvSpPr>
          <p:cNvPr id="120" name="Rectangle 119"/>
          <p:cNvSpPr/>
          <p:nvPr/>
        </p:nvSpPr>
        <p:spPr>
          <a:xfrm>
            <a:off x="170871" y="1626414"/>
            <a:ext cx="96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океаны</a:t>
            </a:r>
            <a:endParaRPr lang="fr-FR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6180865" y="3111116"/>
            <a:ext cx="4006295" cy="3075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Взаимодействие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ядра</a:t>
            </a:r>
            <a:r>
              <a:rPr lang="fr-FR" dirty="0">
                <a:solidFill>
                  <a:schemeClr val="tx1"/>
                </a:solidFill>
              </a:rPr>
              <a:t> и </a:t>
            </a:r>
            <a:r>
              <a:rPr lang="fr-FR" dirty="0" err="1">
                <a:solidFill>
                  <a:schemeClr val="tx1"/>
                </a:solidFill>
              </a:rPr>
              <a:t>мантии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endParaRPr lang="fr-FR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5698" y="4075561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FFFF00"/>
                </a:solidFill>
              </a:rPr>
              <a:t>Зональные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приливы</a:t>
            </a:r>
            <a:r>
              <a:rPr lang="fr-FR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044047" y="442461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cs typeface="Arial" panose="020B0604020202020204" pitchFamily="34" charset="0"/>
              </a:rPr>
              <a:t>13.6 </a:t>
            </a:r>
            <a:r>
              <a:rPr lang="fr-FR" dirty="0"/>
              <a:t>д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495650" y="488898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cs typeface="Arial" panose="020B0604020202020204" pitchFamily="34" charset="0"/>
              </a:rPr>
              <a:t>27.5 </a:t>
            </a:r>
            <a:r>
              <a:rPr lang="fr-FR" dirty="0"/>
              <a:t>д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66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13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1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56024" y="1132505"/>
                <a:ext cx="10326805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fr-FR" sz="28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Объемное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возбуждение зональных 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приливов</a:t>
                </a:r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Поверхностное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возбуждение гидроатмосферы (нагрузка, трение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Поэтому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свойства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Земли лучше всего определять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800">
                        <a:latin typeface="Cambria Math" panose="02040503050406030204" pitchFamily="18" charset="0"/>
                      </a:rPr>
                      <m:t>ΔD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этом диапазоне частот.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24" y="1132505"/>
                <a:ext cx="10326805" cy="3970318"/>
              </a:xfrm>
              <a:prstGeom prst="rect">
                <a:avLst/>
              </a:prstGeom>
              <a:blipFill>
                <a:blip r:embed="rId3"/>
                <a:stretch>
                  <a:fillRect l="-1181" r="-767" b="-33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7384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Trois problèmes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un </a:t>
            </a:r>
            <a:endParaRPr lang="en-US" sz="2800" b="1" cap="none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Лучшее восстановленное 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возбуждение: </a:t>
            </a: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от 1 дня до нескольких лет</a:t>
            </a:r>
            <a:endParaRPr lang="en-US" sz="2800" b="1" cap="none" dirty="0" smtClean="0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14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5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1027" y="2742777"/>
            <a:ext cx="7612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II - </a:t>
            </a:r>
            <a:r>
              <a:rPr lang="fr-FR" sz="4000" cap="all" dirty="0" err="1" smtClean="0"/>
              <a:t>т</a:t>
            </a:r>
            <a:r>
              <a:rPr lang="fr-FR" sz="4000" dirty="0" err="1" smtClean="0"/>
              <a:t>еоретическое</a:t>
            </a:r>
            <a:r>
              <a:rPr lang="fr-FR" sz="4000" dirty="0" smtClean="0"/>
              <a:t> </a:t>
            </a:r>
            <a:r>
              <a:rPr lang="fr-FR" sz="4000" dirty="0" err="1"/>
              <a:t>описание</a:t>
            </a:r>
            <a:r>
              <a:rPr lang="fr-FR" sz="4000" dirty="0"/>
              <a:t> </a:t>
            </a:r>
          </a:p>
          <a:p>
            <a:endParaRPr lang="fr-FR" sz="4000" dirty="0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15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02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00609" y="526909"/>
                <a:ext cx="10859212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Линеаризованное </a:t>
                </a:r>
                <a:r>
                  <a:rPr lang="ru-RU" sz="2400" dirty="0"/>
                  <a:t>выражение осевого углового момента Земли (в земной системе координат): если вся Земля вращается как блок: </a:t>
                </a:r>
                <a:endParaRPr lang="fr-FR" sz="2400" dirty="0" smtClean="0"/>
              </a:p>
              <a:p>
                <a:endParaRPr lang="fr-FR" sz="2400" dirty="0" smtClean="0"/>
              </a:p>
              <a:p>
                <a:endParaRPr lang="fr-FR" sz="2400" dirty="0"/>
              </a:p>
              <a:p>
                <a:endParaRPr lang="fr-FR" sz="2400" dirty="0" smtClean="0"/>
              </a:p>
              <a:p>
                <a:endParaRPr lang="fr-FR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Осевой момент инерции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8.0365 10</m:t>
                        </m:r>
                      </m:e>
                      <m:sup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sup>
                    </m:sSup>
                    <m:r>
                      <m:rPr>
                        <m:nor/>
                      </m:rP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 smtClean="0">
                        <a:solidFill>
                          <a:srgbClr val="FFFF00"/>
                        </a:solidFill>
                      </a:rPr>
                      <m:t>кг м</m:t>
                    </m:r>
                  </m:oMath>
                </a14:m>
                <a:r>
                  <a:rPr lang="fr-FR" sz="2400" baseline="30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ru-RU" sz="2400" dirty="0"/>
                  <a:t>изменение момента инерции: деформации, гидроатмосферная нагрузка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 smtClean="0"/>
                  <a:t> : </a:t>
                </a:r>
                <a:r>
                  <a:rPr lang="ru-RU" sz="2400" dirty="0" smtClean="0"/>
                  <a:t>относительный </a:t>
                </a:r>
                <a:r>
                  <a:rPr lang="ru-RU" sz="2400" dirty="0"/>
                  <a:t>угловой момент (ветра, ...)</a:t>
                </a:r>
                <a:endParaRPr lang="fr-FR" sz="2400" dirty="0" smtClean="0"/>
              </a:p>
              <a:p>
                <a:endParaRPr lang="fr-FR" sz="2400" dirty="0" smtClean="0"/>
              </a:p>
              <a:p>
                <a:r>
                  <a:rPr lang="ru-RU" sz="2400" dirty="0"/>
                  <a:t>Теорема о </a:t>
                </a:r>
                <a:r>
                  <a:rPr lang="ru-RU" sz="2400" dirty="0" smtClean="0"/>
                  <a:t>угловом </a:t>
                </a:r>
                <a:r>
                  <a:rPr lang="ru-RU" sz="2400" dirty="0"/>
                  <a:t>моменте (линеаризованное уравнение Лиувилля):</a:t>
                </a:r>
                <a:endParaRPr lang="fr-FR" sz="2400" dirty="0"/>
              </a:p>
              <a:p>
                <a:endParaRPr lang="fr-FR" sz="2400" dirty="0" smtClean="0"/>
              </a:p>
              <a:p>
                <a:endParaRPr lang="fr-FR" sz="2400" dirty="0" smtClean="0"/>
              </a:p>
              <a:p>
                <a:endParaRPr lang="fr-FR" sz="2400" dirty="0" smtClean="0"/>
              </a:p>
              <a:p>
                <a:endParaRPr lang="fr-F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 smtClean="0"/>
                  <a:t> = </a:t>
                </a:r>
                <a:r>
                  <a:rPr lang="ru-RU" sz="2400" dirty="0"/>
                  <a:t>осевой момент внешней силы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9" y="526909"/>
                <a:ext cx="10859212" cy="6001643"/>
              </a:xfrm>
              <a:prstGeom prst="rect">
                <a:avLst/>
              </a:prstGeom>
              <a:blipFill>
                <a:blip r:embed="rId3"/>
                <a:stretch>
                  <a:fillRect l="-898" t="-812" b="-1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8"/>
              <p:cNvSpPr/>
              <p:nvPr/>
            </p:nvSpPr>
            <p:spPr>
              <a:xfrm>
                <a:off x="995930" y="1741654"/>
                <a:ext cx="7086600" cy="8268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0" y="1741654"/>
                <a:ext cx="7086600" cy="8268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8"/>
              <p:cNvSpPr/>
              <p:nvPr/>
            </p:nvSpPr>
            <p:spPr>
              <a:xfrm>
                <a:off x="6276807" y="5096903"/>
                <a:ext cx="5729928" cy="8268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∫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𝐶𝑜𝑛𝑠𝑡</m:t>
                    </m:r>
                  </m:oMath>
                </a14:m>
                <a:r>
                  <a:rPr lang="fr-FR" sz="24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fr-FR" sz="2400" b="0" dirty="0" smtClean="0">
                    <a:latin typeface="Cambria Math" panose="02040503050406030204" pitchFamily="18" charset="0"/>
                  </a:rPr>
                  <a:t>[</a:t>
                </a:r>
                <a:r>
                  <a:rPr lang="fr-FR" sz="2400" dirty="0">
                    <a:latin typeface="Cambria Math" panose="02040503050406030204" pitchFamily="18" charset="0"/>
                  </a:rPr>
                  <a:t>1</a:t>
                </a:r>
                <a:r>
                  <a:rPr lang="fr-FR" sz="2400" b="0" dirty="0" smtClean="0">
                    <a:latin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5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07" y="5096903"/>
                <a:ext cx="5729928" cy="8268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3602"/>
            <a:ext cx="12192000" cy="55790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cap="none" dirty="0"/>
              <a:t>Осевое уравнение Лиувилля</a:t>
            </a:r>
            <a:endParaRPr lang="fr-FR" sz="3200" b="1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8"/>
              <p:cNvSpPr/>
              <p:nvPr/>
            </p:nvSpPr>
            <p:spPr>
              <a:xfrm>
                <a:off x="463993" y="5097920"/>
                <a:ext cx="5260008" cy="8268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3" y="5097920"/>
                <a:ext cx="5260008" cy="8268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81824" y="5375030"/>
                <a:ext cx="510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824" y="5375030"/>
                <a:ext cx="5100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84261" y="1355696"/>
                <a:ext cx="1292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fr-FR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261" y="1355696"/>
                <a:ext cx="129227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/>
          <p:nvPr/>
        </p:nvCxnSpPr>
        <p:spPr>
          <a:xfrm>
            <a:off x="3288590" y="1698454"/>
            <a:ext cx="1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11022549" y="6339639"/>
            <a:ext cx="874544" cy="377825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7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97176-80CD-49FF-8F3D-6D953B60E2F3}" type="slidenum">
              <a:rPr lang="en-GB" smtClean="0"/>
              <a:pPr/>
              <a:t>16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4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461870" y="608361"/>
                <a:ext cx="11343554" cy="5795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ym typeface="Wingdings" panose="05000000000000000000" pitchFamily="2" charset="2"/>
                  </a:rPr>
                  <a:t>На </a:t>
                </a:r>
                <a:r>
                  <a:rPr lang="ru-RU" sz="24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субвековых </a:t>
                </a:r>
                <a:r>
                  <a:rPr lang="ru-RU" sz="24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временных масштабах </a:t>
                </a:r>
                <a:r>
                  <a:rPr lang="ru-RU" sz="2400" dirty="0">
                    <a:sym typeface="Wingdings" panose="05000000000000000000" pitchFamily="2" charset="2"/>
                  </a:rPr>
                  <a:t>мантия и литосфера имеют одинаковое </a:t>
                </a:r>
                <a:r>
                  <a:rPr lang="ru-RU" sz="2400" dirty="0" smtClean="0">
                    <a:sym typeface="Wingdings" panose="05000000000000000000" pitchFamily="2" charset="2"/>
                  </a:rPr>
                  <a:t>вращение </a:t>
                </a:r>
                <a:r>
                  <a:rPr lang="fr-FR" sz="2400" dirty="0" smtClean="0"/>
                  <a:t>(</a:t>
                </a:r>
                <a:r>
                  <a:rPr lang="ru-RU" sz="2400" dirty="0">
                    <a:sym typeface="Wingdings" panose="05000000000000000000" pitchFamily="2" charset="2"/>
                  </a:rPr>
                  <a:t>момент инерции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7.1225 10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кг м</a:t>
                </a:r>
                <a:r>
                  <a:rPr lang="fr-FR" sz="2400" baseline="30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fr-FR" sz="2400" dirty="0" smtClean="0"/>
                  <a:t>), </a:t>
                </a:r>
                <a:r>
                  <a:rPr lang="ru-RU" sz="2400" dirty="0">
                    <a:sym typeface="Wingdings" panose="05000000000000000000" pitchFamily="2" charset="2"/>
                  </a:rPr>
                  <a:t>но эта </a:t>
                </a:r>
                <a:r>
                  <a:rPr lang="ru-RU" sz="24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"</a:t>
                </a:r>
                <a:r>
                  <a:rPr lang="ru-RU" sz="24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расширенная </a:t>
                </a:r>
                <a:r>
                  <a:rPr lang="ru-RU" sz="2400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мантия" </a:t>
                </a:r>
                <a:r>
                  <a:rPr lang="ru-RU" sz="2400" dirty="0">
                    <a:sym typeface="Wingdings" panose="05000000000000000000" pitchFamily="2" charset="2"/>
                  </a:rPr>
                  <a:t>имеет вращение, отделенное от вращения </a:t>
                </a:r>
                <a:r>
                  <a:rPr lang="ru-RU" sz="2400" dirty="0"/>
                  <a:t>жидкого</a:t>
                </a:r>
                <a:r>
                  <a:rPr lang="ru-RU" sz="2400" dirty="0" smtClean="0">
                    <a:sym typeface="Wingdings" panose="05000000000000000000" pitchFamily="2" charset="2"/>
                  </a:rPr>
                  <a:t> </a:t>
                </a:r>
                <a:r>
                  <a:rPr lang="ru-RU" sz="2400" dirty="0">
                    <a:sym typeface="Wingdings" panose="05000000000000000000" pitchFamily="2" charset="2"/>
                  </a:rPr>
                  <a:t>ядра, </a:t>
                </a:r>
                <a:r>
                  <a:rPr lang="ru-RU" sz="2400" dirty="0">
                    <a:sym typeface="Wingdings" panose="05000000000000000000" pitchFamily="2" charset="2"/>
                  </a:rPr>
                  <a:t>которое </a:t>
                </a:r>
                <a:r>
                  <a:rPr lang="ru-RU" sz="2400" dirty="0" smtClean="0">
                    <a:sym typeface="Wingdings" panose="05000000000000000000" pitchFamily="2" charset="2"/>
                  </a:rPr>
                  <a:t>действует </a:t>
                </a:r>
                <a:r>
                  <a:rPr lang="ru-RU" sz="2400" dirty="0">
                    <a:sym typeface="Wingdings" panose="05000000000000000000" pitchFamily="2" charset="2"/>
                  </a:rPr>
                  <a:t>на мантию с моментом силы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fr-FR" sz="2400" dirty="0"/>
              </a:p>
              <a:p>
                <a:endParaRPr lang="fr-FR" sz="2400" dirty="0" smtClean="0"/>
              </a:p>
              <a:p>
                <a:r>
                  <a:rPr lang="ru-RU" sz="2400" dirty="0">
                    <a:sym typeface="Wingdings" panose="05000000000000000000" pitchFamily="2" charset="2"/>
                  </a:rPr>
                  <a:t>Перераспределение массы </a:t>
                </a:r>
                <a:r>
                  <a:rPr lang="ru-RU" sz="2400" dirty="0" smtClean="0">
                    <a:sym typeface="Wingdings" panose="05000000000000000000" pitchFamily="2" charset="2"/>
                  </a:rPr>
                  <a:t>сопровождается</a:t>
                </a:r>
                <a:endParaRPr lang="fr-F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>
                    <a:sym typeface="Wingdings" panose="05000000000000000000" pitchFamily="2" charset="2"/>
                  </a:rPr>
                  <a:t>Изменение момента инерции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fr-FR" sz="2400" dirty="0" smtClean="0"/>
                  <a:t>  </a:t>
                </a:r>
                <a:r>
                  <a:rPr lang="ru-RU" sz="2400" dirty="0">
                    <a:sym typeface="Wingdings" panose="05000000000000000000" pitchFamily="2" charset="2"/>
                  </a:rPr>
                  <a:t>расширенной </a:t>
                </a:r>
                <a:r>
                  <a:rPr lang="ru-RU" sz="2400" dirty="0" smtClean="0">
                    <a:sym typeface="Wingdings" panose="05000000000000000000" pitchFamily="2" charset="2"/>
                  </a:rPr>
                  <a:t>мантии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>
                    <a:sym typeface="Wingdings" panose="05000000000000000000" pitchFamily="2" charset="2"/>
                  </a:rPr>
                  <a:t>Относительный </a:t>
                </a:r>
                <a:r>
                  <a:rPr lang="ru-RU" sz="2400" dirty="0">
                    <a:sym typeface="Wingdings" panose="05000000000000000000" pitchFamily="2" charset="2"/>
                  </a:rPr>
                  <a:t>угловой момент</a:t>
                </a:r>
                <a:r>
                  <a:rPr lang="fr-FR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400" dirty="0" smtClean="0"/>
                  <a:t> </a:t>
                </a:r>
              </a:p>
              <a:p>
                <a:r>
                  <a:rPr lang="ru-RU" sz="2400" dirty="0"/>
                  <a:t>Уравнение Лиувилля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</m:num>
                      <m:den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fr-FR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fr-FR" sz="2400" dirty="0" smtClean="0"/>
                  <a:t> </a:t>
                </a:r>
                <a:r>
                  <a:rPr lang="ru-RU" sz="2400" dirty="0"/>
                  <a:t> сводится к</a:t>
                </a:r>
                <a:endParaRPr lang="fr-FR" sz="2400" dirty="0" smtClean="0"/>
              </a:p>
              <a:p>
                <a:endParaRPr lang="fr-FR" sz="2400" dirty="0" smtClean="0"/>
              </a:p>
              <a:p>
                <a:endParaRPr lang="fr-FR" sz="2400" dirty="0"/>
              </a:p>
              <a:p>
                <a:endParaRPr lang="fr-FR" sz="2400" dirty="0" smtClean="0"/>
              </a:p>
              <a:p>
                <a:endParaRPr lang="fr-FR" sz="2400" dirty="0" smtClean="0"/>
              </a:p>
              <a:p>
                <a:r>
                  <a:rPr lang="ru-RU" sz="2400" dirty="0" smtClean="0">
                    <a:sym typeface="Wingdings" panose="05000000000000000000" pitchFamily="2" charset="2"/>
                  </a:rPr>
                  <a:t>Если </a:t>
                </a:r>
                <a:r>
                  <a:rPr lang="ru-RU" sz="2400" dirty="0">
                    <a:sym typeface="Wingdings" panose="05000000000000000000" pitchFamily="2" charset="2"/>
                  </a:rPr>
                  <a:t>жидкое ядро частично увлекается мантией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fr-FR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1</a:t>
                </a:r>
                <a:endParaRPr lang="fr-FR" sz="2400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0" y="608361"/>
                <a:ext cx="11343554" cy="5795304"/>
              </a:xfrm>
              <a:prstGeom prst="rect">
                <a:avLst/>
              </a:prstGeom>
              <a:blipFill>
                <a:blip r:embed="rId3"/>
                <a:stretch>
                  <a:fillRect l="-860" t="-842" b="-1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8"/>
              <p:cNvSpPr/>
              <p:nvPr/>
            </p:nvSpPr>
            <p:spPr>
              <a:xfrm>
                <a:off x="829732" y="4717523"/>
                <a:ext cx="7163714" cy="8268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fr-FR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CΩ</m:t>
                        </m:r>
                      </m:den>
                    </m:f>
                  </m:oMath>
                </a14:m>
                <a:r>
                  <a:rPr lang="fr-FR" sz="2400" b="0" i="1" dirty="0" smtClean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=1.129</m:t>
                    </m:r>
                  </m:oMath>
                </a14:m>
                <a:endParaRPr lang="fr-FR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2" y="4717523"/>
                <a:ext cx="7163714" cy="8268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27384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 smtClean="0"/>
              <a:t>Отсоединение мантии </a:t>
            </a:r>
            <a:r>
              <a:rPr lang="ru-RU" sz="2800" b="1" cap="none" dirty="0"/>
              <a:t>от жидкого </a:t>
            </a:r>
            <a:r>
              <a:rPr lang="ru-RU" sz="2800" b="1" cap="none" dirty="0" smtClean="0"/>
              <a:t>ядра</a:t>
            </a:r>
            <a:r>
              <a:rPr lang="fr-FR" sz="2800" b="1" cap="none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5544346"/>
            <a:ext cx="584101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fr-FR" sz="2400" dirty="0"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17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86922" y="576665"/>
                <a:ext cx="11593916" cy="6243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Перераспределение массы на поверхности, вызывающее</a:t>
                </a:r>
                <a:r>
                  <a:rPr lang="fr-FR" sz="2400" dirty="0" smtClean="0"/>
                  <a:t>: </a:t>
                </a:r>
                <a:r>
                  <a:rPr lang="ru-RU" sz="2400" dirty="0" smtClean="0"/>
                  <a:t> 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Изменение момента инерции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fr-FR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sup>
                            <m:r>
                              <a:rPr lang="fr-FR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lang="fr-F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Относительный угловой момент</a:t>
                </a:r>
                <a:r>
                  <a:rPr lang="fr-FR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endParaRPr lang="fr-FR" sz="2400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fr-FR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fr-FR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CΩ</m:t>
                        </m:r>
                      </m:den>
                    </m:f>
                  </m:oMath>
                </a14:m>
                <a:endParaRPr lang="fr-FR" sz="2400" dirty="0"/>
              </a:p>
              <a:p>
                <a:endParaRPr lang="fr-FR" sz="2400" dirty="0" smtClean="0">
                  <a:ea typeface="Cambria Math" panose="02040503050406030204" pitchFamily="18" charset="0"/>
                </a:endParaRPr>
              </a:p>
              <a:p>
                <a:r>
                  <a:rPr lang="fr-FR" sz="2400" dirty="0" err="1" smtClean="0">
                    <a:ea typeface="Cambria Math" panose="02040503050406030204" pitchFamily="18" charset="0"/>
                  </a:rPr>
                  <a:t>Dickman</a:t>
                </a:r>
                <a:r>
                  <a:rPr lang="fr-FR" sz="2400" dirty="0" smtClean="0">
                    <a:ea typeface="Cambria Math" panose="02040503050406030204" pitchFamily="18" charset="0"/>
                  </a:rPr>
                  <a:t> (2003) [</a:t>
                </a:r>
                <a:r>
                  <a:rPr lang="fr-FR" dirty="0" smtClean="0"/>
                  <a:t>doi:10.1029/2001JB001603] </a:t>
                </a:r>
                <a:r>
                  <a:rPr lang="ru-RU" sz="2400" dirty="0"/>
                  <a:t>вводит коэффициент </a:t>
                </a:r>
                <a:r>
                  <a:rPr lang="fr-FR" sz="2400" dirty="0" smtClean="0">
                    <a:ea typeface="Cambria Math" panose="02040503050406030204" pitchFamily="18" charset="0"/>
                  </a:rPr>
                  <a:t/>
                </a:r>
                <a:br>
                  <a:rPr lang="fr-FR" sz="2400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=0.792</m:t>
                    </m:r>
                  </m:oMath>
                </a14:m>
                <a:r>
                  <a:rPr lang="fr-FR" sz="240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fr-FR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      </a:t>
                </a:r>
                <a:r>
                  <a:rPr lang="ru-RU" sz="2400" dirty="0" smtClean="0"/>
                  <a:t>с</a:t>
                </a:r>
                <a:r>
                  <a:rPr lang="fr-FR" sz="2400" dirty="0" smtClean="0"/>
                  <a:t>  </a:t>
                </a:r>
                <a:r>
                  <a:rPr lang="fr-FR" sz="24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2400" i="1">
                        <a:latin typeface="Cambria Math" panose="02040503050406030204" pitchFamily="18" charset="0"/>
                      </a:rPr>
                      <m:t>=−0.3075</m:t>
                    </m:r>
                  </m:oMath>
                </a14:m>
                <a:r>
                  <a:rPr lang="fr-FR" sz="2400" dirty="0" smtClean="0">
                    <a:ea typeface="Cambria Math" panose="02040503050406030204" pitchFamily="18" charset="0"/>
                  </a:rPr>
                  <a:t> (</a:t>
                </a:r>
                <a:r>
                  <a:rPr lang="ru-RU" sz="2400" dirty="0" smtClean="0">
                    <a:ea typeface="Cambria Math" panose="02040503050406030204" pitchFamily="18" charset="0"/>
                  </a:rPr>
                  <a:t>число </a:t>
                </a:r>
                <a:r>
                  <a:rPr lang="ru-RU" sz="2400" dirty="0">
                    <a:ea typeface="Cambria Math" panose="02040503050406030204" pitchFamily="18" charset="0"/>
                  </a:rPr>
                  <a:t>для всей </a:t>
                </a:r>
                <a:r>
                  <a:rPr lang="ru-RU" sz="2400" dirty="0" smtClean="0">
                    <a:ea typeface="Cambria Math" panose="02040503050406030204" pitchFamily="18" charset="0"/>
                  </a:rPr>
                  <a:t>Земли</a:t>
                </a:r>
                <a:r>
                  <a:rPr lang="fr-FR" sz="2400" dirty="0" smtClean="0">
                    <a:ea typeface="Cambria Math" panose="02040503050406030204" pitchFamily="18" charset="0"/>
                  </a:rPr>
                  <a:t>)       </a:t>
                </a:r>
              </a:p>
              <a:p>
                <a:r>
                  <a:rPr lang="fr-FR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fr-FR" sz="2400" dirty="0" err="1" smtClean="0">
                    <a:ea typeface="Cambria Math" panose="02040503050406030204" pitchFamily="18" charset="0"/>
                  </a:rPr>
                  <a:t>Merriam</a:t>
                </a:r>
                <a:r>
                  <a:rPr lang="fr-FR" sz="2400" dirty="0" smtClean="0">
                    <a:ea typeface="Cambria Math" panose="02040503050406030204" pitchFamily="18" charset="0"/>
                  </a:rPr>
                  <a:t> 1980 [</a:t>
                </a:r>
                <a:r>
                  <a:rPr lang="fr-FR" sz="2000" dirty="0" smtClean="0"/>
                  <a:t>doi:10.1111/j.1365-246x.1980.tb02590.x]</a:t>
                </a:r>
                <a:r>
                  <a:rPr lang="fr-FR" sz="2400" dirty="0" smtClean="0"/>
                  <a:t> </a:t>
                </a:r>
                <a:r>
                  <a:rPr lang="fr-FR" sz="2400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=0.894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fr-FR" sz="2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sz="2400" i="1">
                        <a:latin typeface="Cambria Math" panose="02040503050406030204" pitchFamily="18" charset="0"/>
                      </a:rPr>
                      <m:t>=−0.244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400" dirty="0" smtClean="0">
                    <a:solidFill>
                      <a:srgbClr val="FFFF00"/>
                    </a:solidFill>
                  </a:rPr>
                  <a:t>                        </a:t>
                </a:r>
                <a:r>
                  <a:rPr lang="fr-FR" sz="2400" dirty="0" smtClean="0"/>
                  <a:t>                                                                          </a:t>
                </a:r>
              </a:p>
              <a:p>
                <a:r>
                  <a:rPr lang="fr-FR" sz="2400" dirty="0"/>
                  <a:t> </a:t>
                </a:r>
                <a:r>
                  <a:rPr lang="fr-FR" sz="2400" dirty="0" smtClean="0"/>
                  <a:t>                                                                                </a:t>
                </a:r>
                <a:r>
                  <a:rPr lang="ru-RU" sz="2400" dirty="0" smtClean="0"/>
                  <a:t>поверхностное </a:t>
                </a:r>
                <a:r>
                  <a:rPr lang="fr-FR" sz="2400" dirty="0" smtClean="0"/>
                  <a:t>(« s ») </a:t>
                </a:r>
                <a:r>
                  <a:rPr lang="ru-RU" sz="2400" dirty="0" smtClean="0"/>
                  <a:t>осевое </a:t>
                </a:r>
                <a:r>
                  <a:rPr lang="ru-RU" sz="2400" dirty="0"/>
                  <a:t>возбуждение </a:t>
                </a:r>
                <a:r>
                  <a:rPr lang="fr-FR" sz="2400" dirty="0" smtClean="0"/>
                  <a:t>                 </a:t>
                </a:r>
              </a:p>
              <a:p>
                <a:endParaRPr lang="fr-FR" sz="2400" dirty="0" smtClean="0"/>
              </a:p>
              <a:p>
                <a:r>
                  <a:rPr lang="ru-RU" sz="2400" dirty="0"/>
                  <a:t>Если мантия частично отделена от жидкого ядра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FFFF00"/>
                    </a:solidFill>
                  </a:rPr>
                  <a:t>  </a:t>
                </a:r>
                <a:r>
                  <a:rPr lang="fr-FR" sz="24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1 </a:t>
                </a:r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2" y="576665"/>
                <a:ext cx="11593916" cy="6243504"/>
              </a:xfrm>
              <a:prstGeom prst="rect">
                <a:avLst/>
              </a:prstGeom>
              <a:blipFill>
                <a:blip r:embed="rId3"/>
                <a:stretch>
                  <a:fillRect l="-841" t="-781" b="-1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27384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/>
              <a:t>Эффект перераспределения поверхностной массы</a:t>
            </a:r>
            <a:endParaRPr lang="fr-FR" sz="2800" b="1" cap="none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86922" y="6096000"/>
            <a:ext cx="9372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419944" y="1232997"/>
            <a:ext cx="0" cy="2276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454158" y="856645"/>
            <a:ext cx="571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Квазиупругая реакция мантии на нагрузку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05770" y="2166207"/>
            <a:ext cx="364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момент инерции нагрузки</a:t>
            </a:r>
            <a:endParaRPr lang="fr-FR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7248472" y="1814154"/>
            <a:ext cx="0" cy="283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à coins arrondis 2"/>
              <p:cNvSpPr/>
              <p:nvPr/>
            </p:nvSpPr>
            <p:spPr>
              <a:xfrm>
                <a:off x="580343" y="5254362"/>
                <a:ext cx="5381545" cy="87962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fr-FR" sz="24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fr-FR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  <m:sup>
                              <m: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fr-FR" sz="240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fr-FR" sz="2400" b="0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fr-FR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fr-FR" sz="240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fr-FR" sz="240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fr-FR" sz="2400" b="0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à coins arrondi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3" y="5254362"/>
                <a:ext cx="5381545" cy="8796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18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420249" y="740015"/>
                <a:ext cx="11606800" cy="445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На поверхности Земли</a:t>
                </a:r>
                <a:r>
                  <a:rPr lang="fr-FR" sz="2400" dirty="0" smtClean="0"/>
                  <a:t>,</a:t>
                </a:r>
                <a:r>
                  <a:rPr lang="ru-RU" sz="2400" dirty="0" smtClean="0"/>
                  <a:t>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зональный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прилив</a:t>
                </a:r>
                <a:r>
                  <a:rPr lang="fr-FR" sz="2400" b="1" dirty="0" smtClean="0"/>
                  <a:t> </a:t>
                </a:r>
                <a:r>
                  <a:rPr lang="ru-RU" sz="2400" dirty="0" smtClean="0"/>
                  <a:t>зависит </a:t>
                </a:r>
                <a:r>
                  <a:rPr lang="ru-RU" sz="2400" dirty="0"/>
                  <a:t>только от </a:t>
                </a:r>
                <a:r>
                  <a:rPr lang="ru-RU" sz="2400" dirty="0" smtClean="0"/>
                  <a:t>широты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/>
                  <a:t>и времени</a:t>
                </a:r>
                <a:r>
                  <a:rPr lang="fr-FR" sz="2400" dirty="0" smtClean="0"/>
                  <a:t>, </a:t>
                </a:r>
                <a:r>
                  <a:rPr lang="ru-RU" sz="2400" cap="all" dirty="0"/>
                  <a:t>н</a:t>
                </a:r>
                <a:r>
                  <a:rPr lang="ru-RU" sz="2400" dirty="0"/>
                  <a:t>аиболее точное </a:t>
                </a:r>
                <a:r>
                  <a:rPr lang="ru-RU" sz="2400" dirty="0" smtClean="0"/>
                  <a:t>возбуждение</a:t>
                </a:r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cap="all" dirty="0" smtClean="0"/>
                  <a:t>м</a:t>
                </a:r>
                <a:r>
                  <a:rPr lang="ru-RU" sz="2400" dirty="0"/>
                  <a:t>ожно </a:t>
                </a:r>
                <a:r>
                  <a:rPr lang="ru-RU" sz="2400" dirty="0" smtClean="0"/>
                  <a:t>его</a:t>
                </a:r>
                <a:r>
                  <a:rPr lang="fr-FR" sz="2400" dirty="0" smtClean="0"/>
                  <a:t> </a:t>
                </a:r>
                <a:r>
                  <a:rPr lang="ru-RU" sz="2400" dirty="0" smtClean="0"/>
                  <a:t>разложить </a:t>
                </a:r>
                <a:r>
                  <a:rPr lang="ru-RU" sz="2400" dirty="0"/>
                  <a:t>на сумму периодических составляющих  </a:t>
                </a:r>
                <a:r>
                  <a:rPr lang="ru-RU" sz="2400" dirty="0" smtClean="0"/>
                  <a:t>от </a:t>
                </a:r>
                <a:r>
                  <a:rPr lang="ru-RU" sz="2400" dirty="0"/>
                  <a:t>7 дней до </a:t>
                </a:r>
                <a:r>
                  <a:rPr lang="ru-RU" sz="2400" dirty="0" smtClean="0"/>
                  <a:t>18</a:t>
                </a:r>
                <a:r>
                  <a:rPr lang="fr-FR" sz="2400" dirty="0" smtClean="0"/>
                  <a:t>.</a:t>
                </a:r>
                <a:r>
                  <a:rPr lang="ru-RU" sz="2400" dirty="0" smtClean="0"/>
                  <a:t>6 лет</a:t>
                </a:r>
                <a:r>
                  <a:rPr lang="fr-FR" sz="2400" dirty="0" smtClean="0"/>
                  <a:t>:</a:t>
                </a:r>
                <a:r>
                  <a:rPr lang="ru-RU" sz="2400" dirty="0" smtClean="0"/>
                  <a:t> </a:t>
                </a:r>
                <a:endParaRPr lang="fr-FR" sz="2400" dirty="0"/>
              </a:p>
              <a:p>
                <a:r>
                  <a:rPr lang="fr-FR" sz="2400" b="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  </a:t>
                </a:r>
                <a:endParaRPr lang="fr-FR" sz="2400" b="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sz="2400" b="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d>
                      <m:dPr>
                        <m:ctrlP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sup>
                        </m:sSubSup>
                        <m:sSup>
                          <m:sSupPr>
                            <m:ctrlP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fr-FR" sz="2400" dirty="0"/>
              </a:p>
              <a:p>
                <a:endParaRPr lang="fr-FR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fr-FR" sz="2400" dirty="0" smtClean="0"/>
                  <a:t> : </a:t>
                </a:r>
                <a:r>
                  <a:rPr lang="ru-RU" sz="2400" dirty="0"/>
                  <a:t>приливный аргумент</a:t>
                </a:r>
                <a:r>
                  <a:rPr lang="fr-FR" sz="2400" dirty="0"/>
                  <a:t> </a:t>
                </a:r>
                <a:r>
                  <a:rPr lang="ru-RU" sz="2400" dirty="0"/>
                  <a:t>с частотой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sz="2400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24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: </a:t>
                </a:r>
                <a:r>
                  <a:rPr lang="ru-RU" sz="2400" dirty="0" smtClean="0"/>
                  <a:t>сферическая </a:t>
                </a:r>
                <a:r>
                  <a:rPr lang="ru-RU" sz="2400" dirty="0"/>
                  <a:t>гармоническая </a:t>
                </a:r>
                <a:r>
                  <a:rPr lang="ru-RU" sz="2400" dirty="0" smtClean="0"/>
                  <a:t>функция</a:t>
                </a:r>
                <a:r>
                  <a:rPr lang="fr-FR" sz="2400" dirty="0" smtClean="0"/>
                  <a:t> </a:t>
                </a:r>
                <a:endParaRPr lang="fr-FR" sz="2400" dirty="0"/>
              </a:p>
              <a:p>
                <a:endParaRPr lang="fr-FR" sz="2400" dirty="0" smtClean="0"/>
              </a:p>
              <a:p>
                <a:r>
                  <a:rPr lang="fr-FR" sz="2400" dirty="0" smtClean="0"/>
                  <a:t>			              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			</a:t>
                </a:r>
                <a:endParaRPr lang="fr-FR" sz="2400" dirty="0" smtClean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9" y="740015"/>
                <a:ext cx="11606800" cy="4452694"/>
              </a:xfrm>
              <a:prstGeom prst="rect">
                <a:avLst/>
              </a:prstGeom>
              <a:blipFill>
                <a:blip r:embed="rId2"/>
                <a:stretch>
                  <a:fillRect l="-840" t="-1094" r="-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2800" b="1" dirty="0" smtClean="0"/>
                  <a:t>з</a:t>
                </a:r>
                <a:r>
                  <a:rPr lang="ru-RU" sz="2800" b="1" cap="none" dirty="0" smtClean="0"/>
                  <a:t>ональн</a:t>
                </a:r>
                <a:r>
                  <a:rPr lang="ru-RU" sz="2800" cap="none" dirty="0" smtClean="0"/>
                  <a:t>ы</a:t>
                </a:r>
                <a:r>
                  <a:rPr lang="ru-RU" sz="2800" b="1" cap="none" dirty="0" smtClean="0"/>
                  <a:t>е приливн</a:t>
                </a:r>
                <a:r>
                  <a:rPr lang="ru-RU" sz="2800" cap="none" dirty="0" smtClean="0"/>
                  <a:t>ы</a:t>
                </a:r>
                <a:r>
                  <a:rPr lang="ru-RU" sz="2800" b="1" cap="none" dirty="0" smtClean="0"/>
                  <a:t>е</a:t>
                </a:r>
                <a:r>
                  <a:rPr lang="fr-FR" sz="2800" b="1" cap="none" dirty="0" smtClean="0"/>
                  <a:t>:</a:t>
                </a:r>
                <a:r>
                  <a:rPr lang="ru-RU" sz="2800" b="1" cap="none" dirty="0" smtClean="0"/>
                  <a:t> потенциал </a:t>
                </a:r>
                <a:r>
                  <a:rPr lang="ru-RU" sz="2800" b="1" cap="none" dirty="0"/>
                  <a:t>степени</a:t>
                </a:r>
                <a:r>
                  <a:rPr lang="fr-FR" sz="2800" b="1" cap="none" dirty="0" smtClean="0"/>
                  <a:t>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fr-FR" sz="2800" b="1" cap="none" dirty="0" smtClean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blipFill>
                <a:blip r:embed="rId3"/>
                <a:stretch>
                  <a:fillRect t="-12195" b="-39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19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9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40" y="2857258"/>
            <a:ext cx="2496694" cy="17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297" y="2329030"/>
            <a:ext cx="1364676" cy="181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1" name="Connecteur droit 150"/>
          <p:cNvCxnSpPr>
            <a:endCxn id="53" idx="3"/>
          </p:cNvCxnSpPr>
          <p:nvPr/>
        </p:nvCxnSpPr>
        <p:spPr>
          <a:xfrm flipV="1">
            <a:off x="4949681" y="3238815"/>
            <a:ext cx="5296292" cy="168744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endCxn id="53" idx="3"/>
          </p:cNvCxnSpPr>
          <p:nvPr/>
        </p:nvCxnSpPr>
        <p:spPr>
          <a:xfrm>
            <a:off x="4718964" y="2962471"/>
            <a:ext cx="5527009" cy="27634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>
            <a:endCxn id="53" idx="3"/>
          </p:cNvCxnSpPr>
          <p:nvPr/>
        </p:nvCxnSpPr>
        <p:spPr>
          <a:xfrm>
            <a:off x="4469730" y="2380571"/>
            <a:ext cx="5776243" cy="85824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19460" y="1274474"/>
            <a:ext cx="5398261" cy="5319366"/>
            <a:chOff x="244622" y="848709"/>
            <a:chExt cx="5337846" cy="5175250"/>
          </a:xfrm>
        </p:grpSpPr>
        <p:sp>
          <p:nvSpPr>
            <p:cNvPr id="126" name="Oval 9"/>
            <p:cNvSpPr>
              <a:spLocks noChangeArrowheads="1"/>
            </p:cNvSpPr>
            <p:nvPr/>
          </p:nvSpPr>
          <p:spPr bwMode="auto">
            <a:xfrm rot="8234062">
              <a:off x="304954" y="848709"/>
              <a:ext cx="5137150" cy="5175250"/>
            </a:xfrm>
            <a:prstGeom prst="ellipse">
              <a:avLst/>
            </a:prstGeom>
            <a:solidFill>
              <a:srgbClr val="6DD9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757614" y="1448775"/>
              <a:ext cx="4257675" cy="3967162"/>
            </a:xfrm>
            <a:prstGeom prst="ellipse">
              <a:avLst/>
            </a:prstGeom>
            <a:solidFill>
              <a:srgbClr val="827888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bg1"/>
              </a:extrusionClr>
            </a:sp3d>
          </p:spPr>
          <p:txBody>
            <a:bodyPr wrap="none" anchor="ctr"/>
            <a:lstStyle/>
            <a:p>
              <a:pPr algn="ctr"/>
              <a:endParaRPr lang="en-US" dirty="0">
                <a:latin typeface="Verdana" pitchFamily="34" charset="0"/>
              </a:endParaRPr>
            </a:p>
          </p:txBody>
        </p:sp>
        <p:sp>
          <p:nvSpPr>
            <p:cNvPr id="57" name="AutoShape 21"/>
            <p:cNvSpPr>
              <a:spLocks noChangeArrowheads="1"/>
            </p:cNvSpPr>
            <p:nvPr/>
          </p:nvSpPr>
          <p:spPr bwMode="auto">
            <a:xfrm>
              <a:off x="2561795" y="2103185"/>
              <a:ext cx="363538" cy="252412"/>
            </a:xfrm>
            <a:prstGeom prst="curvedRightArrow">
              <a:avLst>
                <a:gd name="adj1" fmla="val 20000"/>
                <a:gd name="adj2" fmla="val 40000"/>
                <a:gd name="adj3" fmla="val 4529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 rot="1376606">
              <a:off x="3331462" y="1554883"/>
              <a:ext cx="1857375" cy="335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200" b="1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9" name="Line 30"/>
            <p:cNvSpPr>
              <a:spLocks noChangeShapeType="1"/>
            </p:cNvSpPr>
            <p:nvPr/>
          </p:nvSpPr>
          <p:spPr bwMode="auto">
            <a:xfrm>
              <a:off x="4115177" y="1820826"/>
              <a:ext cx="428625" cy="2857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flipH="1" flipV="1">
              <a:off x="1449764" y="1665251"/>
              <a:ext cx="160338" cy="2889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 flipH="1" flipV="1">
              <a:off x="1721227" y="1520789"/>
              <a:ext cx="160337" cy="2889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H="1" flipV="1">
              <a:off x="2026027" y="1233451"/>
              <a:ext cx="160337" cy="409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 flipH="1" flipV="1">
              <a:off x="2241927" y="1304889"/>
              <a:ext cx="160337" cy="409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 rot="2108193">
              <a:off x="3465613" y="1484511"/>
              <a:ext cx="2116855" cy="3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 dirty="0">
                  <a:solidFill>
                    <a:schemeClr val="bg2"/>
                  </a:solidFill>
                </a:rPr>
                <a:t>Атмосфера</a:t>
              </a:r>
              <a:endParaRPr lang="en-US" sz="2000" b="1" i="1" dirty="0">
                <a:solidFill>
                  <a:schemeClr val="bg2"/>
                </a:solidFill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801097" y="3537607"/>
              <a:ext cx="4320480" cy="1050237"/>
            </a:xfrm>
            <a:custGeom>
              <a:avLst/>
              <a:gdLst>
                <a:gd name="connsiteX0" fmla="*/ 0 w 4017523"/>
                <a:gd name="connsiteY0" fmla="*/ 0 h 846307"/>
                <a:gd name="connsiteX1" fmla="*/ 38910 w 4017523"/>
                <a:gd name="connsiteY1" fmla="*/ 233464 h 846307"/>
                <a:gd name="connsiteX2" fmla="*/ 175097 w 4017523"/>
                <a:gd name="connsiteY2" fmla="*/ 379379 h 846307"/>
                <a:gd name="connsiteX3" fmla="*/ 466927 w 4017523"/>
                <a:gd name="connsiteY3" fmla="*/ 554477 h 846307"/>
                <a:gd name="connsiteX4" fmla="*/ 846306 w 4017523"/>
                <a:gd name="connsiteY4" fmla="*/ 710119 h 846307"/>
                <a:gd name="connsiteX5" fmla="*/ 1488332 w 4017523"/>
                <a:gd name="connsiteY5" fmla="*/ 817124 h 846307"/>
                <a:gd name="connsiteX6" fmla="*/ 2286000 w 4017523"/>
                <a:gd name="connsiteY6" fmla="*/ 836579 h 846307"/>
                <a:gd name="connsiteX7" fmla="*/ 2928025 w 4017523"/>
                <a:gd name="connsiteY7" fmla="*/ 758758 h 846307"/>
                <a:gd name="connsiteX8" fmla="*/ 3521412 w 4017523"/>
                <a:gd name="connsiteY8" fmla="*/ 583660 h 846307"/>
                <a:gd name="connsiteX9" fmla="*/ 3891063 w 4017523"/>
                <a:gd name="connsiteY9" fmla="*/ 321013 h 846307"/>
                <a:gd name="connsiteX10" fmla="*/ 3998068 w 4017523"/>
                <a:gd name="connsiteY10" fmla="*/ 136188 h 846307"/>
                <a:gd name="connsiteX11" fmla="*/ 4007795 w 4017523"/>
                <a:gd name="connsiteY11" fmla="*/ 48639 h 84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17523" h="846307">
                  <a:moveTo>
                    <a:pt x="0" y="0"/>
                  </a:moveTo>
                  <a:cubicBezTo>
                    <a:pt x="4863" y="85117"/>
                    <a:pt x="9727" y="170234"/>
                    <a:pt x="38910" y="233464"/>
                  </a:cubicBezTo>
                  <a:cubicBezTo>
                    <a:pt x="68093" y="296694"/>
                    <a:pt x="103761" y="325877"/>
                    <a:pt x="175097" y="379379"/>
                  </a:cubicBezTo>
                  <a:cubicBezTo>
                    <a:pt x="246433" y="432881"/>
                    <a:pt x="355059" y="499354"/>
                    <a:pt x="466927" y="554477"/>
                  </a:cubicBezTo>
                  <a:cubicBezTo>
                    <a:pt x="578795" y="609600"/>
                    <a:pt x="676072" y="666345"/>
                    <a:pt x="846306" y="710119"/>
                  </a:cubicBezTo>
                  <a:cubicBezTo>
                    <a:pt x="1016540" y="753894"/>
                    <a:pt x="1248383" y="796047"/>
                    <a:pt x="1488332" y="817124"/>
                  </a:cubicBezTo>
                  <a:cubicBezTo>
                    <a:pt x="1728281" y="838201"/>
                    <a:pt x="2046051" y="846307"/>
                    <a:pt x="2286000" y="836579"/>
                  </a:cubicBezTo>
                  <a:cubicBezTo>
                    <a:pt x="2525949" y="826851"/>
                    <a:pt x="2722123" y="800911"/>
                    <a:pt x="2928025" y="758758"/>
                  </a:cubicBezTo>
                  <a:cubicBezTo>
                    <a:pt x="3133927" y="716605"/>
                    <a:pt x="3360906" y="656617"/>
                    <a:pt x="3521412" y="583660"/>
                  </a:cubicBezTo>
                  <a:cubicBezTo>
                    <a:pt x="3681918" y="510703"/>
                    <a:pt x="3811620" y="395592"/>
                    <a:pt x="3891063" y="321013"/>
                  </a:cubicBezTo>
                  <a:cubicBezTo>
                    <a:pt x="3970506" y="246434"/>
                    <a:pt x="3978613" y="181584"/>
                    <a:pt x="3998068" y="136188"/>
                  </a:cubicBezTo>
                  <a:cubicBezTo>
                    <a:pt x="4017523" y="90792"/>
                    <a:pt x="4012659" y="69715"/>
                    <a:pt x="4007795" y="48639"/>
                  </a:cubicBezTo>
                </a:path>
              </a:pathLst>
            </a:custGeom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orme libre 66"/>
            <p:cNvSpPr/>
            <p:nvPr/>
          </p:nvSpPr>
          <p:spPr>
            <a:xfrm>
              <a:off x="2379581" y="1395352"/>
              <a:ext cx="2345952" cy="924241"/>
            </a:xfrm>
            <a:custGeom>
              <a:avLst/>
              <a:gdLst>
                <a:gd name="connsiteX0" fmla="*/ 2261859 w 2453964"/>
                <a:gd name="connsiteY0" fmla="*/ 947789 h 1050357"/>
                <a:gd name="connsiteX1" fmla="*/ 1849877 w 2453964"/>
                <a:gd name="connsiteY1" fmla="*/ 535807 h 1050357"/>
                <a:gd name="connsiteX2" fmla="*/ 1005815 w 2453964"/>
                <a:gd name="connsiteY2" fmla="*/ 174066 h 1050357"/>
                <a:gd name="connsiteX3" fmla="*/ 171802 w 2453964"/>
                <a:gd name="connsiteY3" fmla="*/ 174066 h 1050357"/>
                <a:gd name="connsiteX4" fmla="*/ 980 w 2453964"/>
                <a:gd name="connsiteY4" fmla="*/ 184115 h 1050357"/>
                <a:gd name="connsiteX5" fmla="*/ 201947 w 2453964"/>
                <a:gd name="connsiteY5" fmla="*/ 23341 h 1050357"/>
                <a:gd name="connsiteX6" fmla="*/ 1025912 w 2453964"/>
                <a:gd name="connsiteY6" fmla="*/ 23341 h 1050357"/>
                <a:gd name="connsiteX7" fmla="*/ 1628813 w 2453964"/>
                <a:gd name="connsiteY7" fmla="*/ 234356 h 1050357"/>
                <a:gd name="connsiteX8" fmla="*/ 2271907 w 2453964"/>
                <a:gd name="connsiteY8" fmla="*/ 746822 h 1050357"/>
                <a:gd name="connsiteX9" fmla="*/ 2332198 w 2453964"/>
                <a:gd name="connsiteY9" fmla="*/ 897548 h 1050357"/>
                <a:gd name="connsiteX10" fmla="*/ 2452778 w 2453964"/>
                <a:gd name="connsiteY10" fmla="*/ 1048273 h 1050357"/>
                <a:gd name="connsiteX11" fmla="*/ 2261859 w 2453964"/>
                <a:gd name="connsiteY11" fmla="*/ 947789 h 105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964" h="1050357">
                  <a:moveTo>
                    <a:pt x="2261859" y="947789"/>
                  </a:moveTo>
                  <a:cubicBezTo>
                    <a:pt x="2161375" y="862378"/>
                    <a:pt x="2059218" y="664761"/>
                    <a:pt x="1849877" y="535807"/>
                  </a:cubicBezTo>
                  <a:cubicBezTo>
                    <a:pt x="1640536" y="406853"/>
                    <a:pt x="1285494" y="234356"/>
                    <a:pt x="1005815" y="174066"/>
                  </a:cubicBezTo>
                  <a:cubicBezTo>
                    <a:pt x="726136" y="113776"/>
                    <a:pt x="339274" y="172391"/>
                    <a:pt x="171802" y="174066"/>
                  </a:cubicBezTo>
                  <a:cubicBezTo>
                    <a:pt x="4330" y="175741"/>
                    <a:pt x="-4044" y="209236"/>
                    <a:pt x="980" y="184115"/>
                  </a:cubicBezTo>
                  <a:cubicBezTo>
                    <a:pt x="6004" y="158994"/>
                    <a:pt x="31125" y="50137"/>
                    <a:pt x="201947" y="23341"/>
                  </a:cubicBezTo>
                  <a:cubicBezTo>
                    <a:pt x="372769" y="-3455"/>
                    <a:pt x="788101" y="-11828"/>
                    <a:pt x="1025912" y="23341"/>
                  </a:cubicBezTo>
                  <a:cubicBezTo>
                    <a:pt x="1263723" y="58510"/>
                    <a:pt x="1421147" y="113776"/>
                    <a:pt x="1628813" y="234356"/>
                  </a:cubicBezTo>
                  <a:cubicBezTo>
                    <a:pt x="1836479" y="354936"/>
                    <a:pt x="2154676" y="636290"/>
                    <a:pt x="2271907" y="746822"/>
                  </a:cubicBezTo>
                  <a:cubicBezTo>
                    <a:pt x="2389138" y="857354"/>
                    <a:pt x="2302053" y="847306"/>
                    <a:pt x="2332198" y="897548"/>
                  </a:cubicBezTo>
                  <a:cubicBezTo>
                    <a:pt x="2362343" y="947790"/>
                    <a:pt x="2466176" y="1038225"/>
                    <a:pt x="2452778" y="1048273"/>
                  </a:cubicBezTo>
                  <a:cubicBezTo>
                    <a:pt x="2439380" y="1058321"/>
                    <a:pt x="2362343" y="1033200"/>
                    <a:pt x="2261859" y="94778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orme libre 67"/>
            <p:cNvSpPr/>
            <p:nvPr/>
          </p:nvSpPr>
          <p:spPr>
            <a:xfrm rot="17588704">
              <a:off x="393869" y="1827193"/>
              <a:ext cx="2453964" cy="1047107"/>
            </a:xfrm>
            <a:custGeom>
              <a:avLst/>
              <a:gdLst>
                <a:gd name="connsiteX0" fmla="*/ 2261859 w 2453964"/>
                <a:gd name="connsiteY0" fmla="*/ 947789 h 1050357"/>
                <a:gd name="connsiteX1" fmla="*/ 1849877 w 2453964"/>
                <a:gd name="connsiteY1" fmla="*/ 535807 h 1050357"/>
                <a:gd name="connsiteX2" fmla="*/ 1005815 w 2453964"/>
                <a:gd name="connsiteY2" fmla="*/ 174066 h 1050357"/>
                <a:gd name="connsiteX3" fmla="*/ 171802 w 2453964"/>
                <a:gd name="connsiteY3" fmla="*/ 174066 h 1050357"/>
                <a:gd name="connsiteX4" fmla="*/ 980 w 2453964"/>
                <a:gd name="connsiteY4" fmla="*/ 184115 h 1050357"/>
                <a:gd name="connsiteX5" fmla="*/ 201947 w 2453964"/>
                <a:gd name="connsiteY5" fmla="*/ 23341 h 1050357"/>
                <a:gd name="connsiteX6" fmla="*/ 1025912 w 2453964"/>
                <a:gd name="connsiteY6" fmla="*/ 23341 h 1050357"/>
                <a:gd name="connsiteX7" fmla="*/ 1628813 w 2453964"/>
                <a:gd name="connsiteY7" fmla="*/ 234356 h 1050357"/>
                <a:gd name="connsiteX8" fmla="*/ 2271907 w 2453964"/>
                <a:gd name="connsiteY8" fmla="*/ 746822 h 1050357"/>
                <a:gd name="connsiteX9" fmla="*/ 2332198 w 2453964"/>
                <a:gd name="connsiteY9" fmla="*/ 897548 h 1050357"/>
                <a:gd name="connsiteX10" fmla="*/ 2452778 w 2453964"/>
                <a:gd name="connsiteY10" fmla="*/ 1048273 h 1050357"/>
                <a:gd name="connsiteX11" fmla="*/ 2261859 w 2453964"/>
                <a:gd name="connsiteY11" fmla="*/ 947789 h 105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964" h="1050357">
                  <a:moveTo>
                    <a:pt x="2261859" y="947789"/>
                  </a:moveTo>
                  <a:cubicBezTo>
                    <a:pt x="2161375" y="862378"/>
                    <a:pt x="2059218" y="664761"/>
                    <a:pt x="1849877" y="535807"/>
                  </a:cubicBezTo>
                  <a:cubicBezTo>
                    <a:pt x="1640536" y="406853"/>
                    <a:pt x="1285494" y="234356"/>
                    <a:pt x="1005815" y="174066"/>
                  </a:cubicBezTo>
                  <a:cubicBezTo>
                    <a:pt x="726136" y="113776"/>
                    <a:pt x="339274" y="172391"/>
                    <a:pt x="171802" y="174066"/>
                  </a:cubicBezTo>
                  <a:cubicBezTo>
                    <a:pt x="4330" y="175741"/>
                    <a:pt x="-4044" y="209236"/>
                    <a:pt x="980" y="184115"/>
                  </a:cubicBezTo>
                  <a:cubicBezTo>
                    <a:pt x="6004" y="158994"/>
                    <a:pt x="31125" y="50137"/>
                    <a:pt x="201947" y="23341"/>
                  </a:cubicBezTo>
                  <a:cubicBezTo>
                    <a:pt x="372769" y="-3455"/>
                    <a:pt x="788101" y="-11828"/>
                    <a:pt x="1025912" y="23341"/>
                  </a:cubicBezTo>
                  <a:cubicBezTo>
                    <a:pt x="1263723" y="58510"/>
                    <a:pt x="1421147" y="113776"/>
                    <a:pt x="1628813" y="234356"/>
                  </a:cubicBezTo>
                  <a:cubicBezTo>
                    <a:pt x="1836479" y="354936"/>
                    <a:pt x="2154676" y="636290"/>
                    <a:pt x="2271907" y="746822"/>
                  </a:cubicBezTo>
                  <a:cubicBezTo>
                    <a:pt x="2389138" y="857354"/>
                    <a:pt x="2302053" y="847306"/>
                    <a:pt x="2332198" y="897548"/>
                  </a:cubicBezTo>
                  <a:cubicBezTo>
                    <a:pt x="2362343" y="947790"/>
                    <a:pt x="2466176" y="1038225"/>
                    <a:pt x="2452778" y="1048273"/>
                  </a:cubicBezTo>
                  <a:cubicBezTo>
                    <a:pt x="2439380" y="1058321"/>
                    <a:pt x="2362343" y="1033200"/>
                    <a:pt x="2261859" y="94778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orme libre 68"/>
            <p:cNvSpPr/>
            <p:nvPr/>
          </p:nvSpPr>
          <p:spPr>
            <a:xfrm rot="12855491">
              <a:off x="244622" y="3650354"/>
              <a:ext cx="2079223" cy="1127972"/>
            </a:xfrm>
            <a:custGeom>
              <a:avLst/>
              <a:gdLst>
                <a:gd name="connsiteX0" fmla="*/ 2261859 w 2453964"/>
                <a:gd name="connsiteY0" fmla="*/ 947789 h 1050357"/>
                <a:gd name="connsiteX1" fmla="*/ 1849877 w 2453964"/>
                <a:gd name="connsiteY1" fmla="*/ 535807 h 1050357"/>
                <a:gd name="connsiteX2" fmla="*/ 1005815 w 2453964"/>
                <a:gd name="connsiteY2" fmla="*/ 174066 h 1050357"/>
                <a:gd name="connsiteX3" fmla="*/ 171802 w 2453964"/>
                <a:gd name="connsiteY3" fmla="*/ 174066 h 1050357"/>
                <a:gd name="connsiteX4" fmla="*/ 980 w 2453964"/>
                <a:gd name="connsiteY4" fmla="*/ 184115 h 1050357"/>
                <a:gd name="connsiteX5" fmla="*/ 201947 w 2453964"/>
                <a:gd name="connsiteY5" fmla="*/ 23341 h 1050357"/>
                <a:gd name="connsiteX6" fmla="*/ 1025912 w 2453964"/>
                <a:gd name="connsiteY6" fmla="*/ 23341 h 1050357"/>
                <a:gd name="connsiteX7" fmla="*/ 1628813 w 2453964"/>
                <a:gd name="connsiteY7" fmla="*/ 234356 h 1050357"/>
                <a:gd name="connsiteX8" fmla="*/ 2271907 w 2453964"/>
                <a:gd name="connsiteY8" fmla="*/ 746822 h 1050357"/>
                <a:gd name="connsiteX9" fmla="*/ 2332198 w 2453964"/>
                <a:gd name="connsiteY9" fmla="*/ 897548 h 1050357"/>
                <a:gd name="connsiteX10" fmla="*/ 2452778 w 2453964"/>
                <a:gd name="connsiteY10" fmla="*/ 1048273 h 1050357"/>
                <a:gd name="connsiteX11" fmla="*/ 2261859 w 2453964"/>
                <a:gd name="connsiteY11" fmla="*/ 947789 h 105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964" h="1050357">
                  <a:moveTo>
                    <a:pt x="2261859" y="947789"/>
                  </a:moveTo>
                  <a:cubicBezTo>
                    <a:pt x="2161375" y="862378"/>
                    <a:pt x="2059218" y="664761"/>
                    <a:pt x="1849877" y="535807"/>
                  </a:cubicBezTo>
                  <a:cubicBezTo>
                    <a:pt x="1640536" y="406853"/>
                    <a:pt x="1285494" y="234356"/>
                    <a:pt x="1005815" y="174066"/>
                  </a:cubicBezTo>
                  <a:cubicBezTo>
                    <a:pt x="726136" y="113776"/>
                    <a:pt x="339274" y="172391"/>
                    <a:pt x="171802" y="174066"/>
                  </a:cubicBezTo>
                  <a:cubicBezTo>
                    <a:pt x="4330" y="175741"/>
                    <a:pt x="-4044" y="209236"/>
                    <a:pt x="980" y="184115"/>
                  </a:cubicBezTo>
                  <a:cubicBezTo>
                    <a:pt x="6004" y="158994"/>
                    <a:pt x="31125" y="50137"/>
                    <a:pt x="201947" y="23341"/>
                  </a:cubicBezTo>
                  <a:cubicBezTo>
                    <a:pt x="372769" y="-3455"/>
                    <a:pt x="788101" y="-11828"/>
                    <a:pt x="1025912" y="23341"/>
                  </a:cubicBezTo>
                  <a:cubicBezTo>
                    <a:pt x="1263723" y="58510"/>
                    <a:pt x="1421147" y="113776"/>
                    <a:pt x="1628813" y="234356"/>
                  </a:cubicBezTo>
                  <a:cubicBezTo>
                    <a:pt x="1836479" y="354936"/>
                    <a:pt x="2154676" y="636290"/>
                    <a:pt x="2271907" y="746822"/>
                  </a:cubicBezTo>
                  <a:cubicBezTo>
                    <a:pt x="2389138" y="857354"/>
                    <a:pt x="2302053" y="847306"/>
                    <a:pt x="2332198" y="897548"/>
                  </a:cubicBezTo>
                  <a:cubicBezTo>
                    <a:pt x="2362343" y="947790"/>
                    <a:pt x="2466176" y="1038225"/>
                    <a:pt x="2452778" y="1048273"/>
                  </a:cubicBezTo>
                  <a:cubicBezTo>
                    <a:pt x="2439380" y="1058321"/>
                    <a:pt x="2362343" y="1033200"/>
                    <a:pt x="2261859" y="94778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orme libre 69"/>
            <p:cNvSpPr/>
            <p:nvPr/>
          </p:nvSpPr>
          <p:spPr>
            <a:xfrm rot="7443610">
              <a:off x="2914096" y="4253755"/>
              <a:ext cx="2274944" cy="920191"/>
            </a:xfrm>
            <a:custGeom>
              <a:avLst/>
              <a:gdLst>
                <a:gd name="connsiteX0" fmla="*/ 2261859 w 2453964"/>
                <a:gd name="connsiteY0" fmla="*/ 947789 h 1050357"/>
                <a:gd name="connsiteX1" fmla="*/ 1849877 w 2453964"/>
                <a:gd name="connsiteY1" fmla="*/ 535807 h 1050357"/>
                <a:gd name="connsiteX2" fmla="*/ 1005815 w 2453964"/>
                <a:gd name="connsiteY2" fmla="*/ 174066 h 1050357"/>
                <a:gd name="connsiteX3" fmla="*/ 171802 w 2453964"/>
                <a:gd name="connsiteY3" fmla="*/ 174066 h 1050357"/>
                <a:gd name="connsiteX4" fmla="*/ 980 w 2453964"/>
                <a:gd name="connsiteY4" fmla="*/ 184115 h 1050357"/>
                <a:gd name="connsiteX5" fmla="*/ 201947 w 2453964"/>
                <a:gd name="connsiteY5" fmla="*/ 23341 h 1050357"/>
                <a:gd name="connsiteX6" fmla="*/ 1025912 w 2453964"/>
                <a:gd name="connsiteY6" fmla="*/ 23341 h 1050357"/>
                <a:gd name="connsiteX7" fmla="*/ 1628813 w 2453964"/>
                <a:gd name="connsiteY7" fmla="*/ 234356 h 1050357"/>
                <a:gd name="connsiteX8" fmla="*/ 2271907 w 2453964"/>
                <a:gd name="connsiteY8" fmla="*/ 746822 h 1050357"/>
                <a:gd name="connsiteX9" fmla="*/ 2332198 w 2453964"/>
                <a:gd name="connsiteY9" fmla="*/ 897548 h 1050357"/>
                <a:gd name="connsiteX10" fmla="*/ 2452778 w 2453964"/>
                <a:gd name="connsiteY10" fmla="*/ 1048273 h 1050357"/>
                <a:gd name="connsiteX11" fmla="*/ 2261859 w 2453964"/>
                <a:gd name="connsiteY11" fmla="*/ 947789 h 105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964" h="1050357">
                  <a:moveTo>
                    <a:pt x="2261859" y="947789"/>
                  </a:moveTo>
                  <a:cubicBezTo>
                    <a:pt x="2161375" y="862378"/>
                    <a:pt x="2059218" y="664761"/>
                    <a:pt x="1849877" y="535807"/>
                  </a:cubicBezTo>
                  <a:cubicBezTo>
                    <a:pt x="1640536" y="406853"/>
                    <a:pt x="1285494" y="234356"/>
                    <a:pt x="1005815" y="174066"/>
                  </a:cubicBezTo>
                  <a:cubicBezTo>
                    <a:pt x="726136" y="113776"/>
                    <a:pt x="339274" y="172391"/>
                    <a:pt x="171802" y="174066"/>
                  </a:cubicBezTo>
                  <a:cubicBezTo>
                    <a:pt x="4330" y="175741"/>
                    <a:pt x="-4044" y="209236"/>
                    <a:pt x="980" y="184115"/>
                  </a:cubicBezTo>
                  <a:cubicBezTo>
                    <a:pt x="6004" y="158994"/>
                    <a:pt x="31125" y="50137"/>
                    <a:pt x="201947" y="23341"/>
                  </a:cubicBezTo>
                  <a:cubicBezTo>
                    <a:pt x="372769" y="-3455"/>
                    <a:pt x="788101" y="-11828"/>
                    <a:pt x="1025912" y="23341"/>
                  </a:cubicBezTo>
                  <a:cubicBezTo>
                    <a:pt x="1263723" y="58510"/>
                    <a:pt x="1421147" y="113776"/>
                    <a:pt x="1628813" y="234356"/>
                  </a:cubicBezTo>
                  <a:cubicBezTo>
                    <a:pt x="1836479" y="354936"/>
                    <a:pt x="2154676" y="636290"/>
                    <a:pt x="2271907" y="746822"/>
                  </a:cubicBezTo>
                  <a:cubicBezTo>
                    <a:pt x="2389138" y="857354"/>
                    <a:pt x="2302053" y="847306"/>
                    <a:pt x="2332198" y="897548"/>
                  </a:cubicBezTo>
                  <a:cubicBezTo>
                    <a:pt x="2362343" y="947790"/>
                    <a:pt x="2466176" y="1038225"/>
                    <a:pt x="2452778" y="1048273"/>
                  </a:cubicBezTo>
                  <a:cubicBezTo>
                    <a:pt x="2439380" y="1058321"/>
                    <a:pt x="2362343" y="1033200"/>
                    <a:pt x="2261859" y="94778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orme libre 70"/>
            <p:cNvSpPr/>
            <p:nvPr/>
          </p:nvSpPr>
          <p:spPr>
            <a:xfrm rot="3485472">
              <a:off x="3861169" y="2726025"/>
              <a:ext cx="1836580" cy="934485"/>
            </a:xfrm>
            <a:custGeom>
              <a:avLst/>
              <a:gdLst>
                <a:gd name="connsiteX0" fmla="*/ 2261859 w 2453964"/>
                <a:gd name="connsiteY0" fmla="*/ 947789 h 1050357"/>
                <a:gd name="connsiteX1" fmla="*/ 1849877 w 2453964"/>
                <a:gd name="connsiteY1" fmla="*/ 535807 h 1050357"/>
                <a:gd name="connsiteX2" fmla="*/ 1005815 w 2453964"/>
                <a:gd name="connsiteY2" fmla="*/ 174066 h 1050357"/>
                <a:gd name="connsiteX3" fmla="*/ 171802 w 2453964"/>
                <a:gd name="connsiteY3" fmla="*/ 174066 h 1050357"/>
                <a:gd name="connsiteX4" fmla="*/ 980 w 2453964"/>
                <a:gd name="connsiteY4" fmla="*/ 184115 h 1050357"/>
                <a:gd name="connsiteX5" fmla="*/ 201947 w 2453964"/>
                <a:gd name="connsiteY5" fmla="*/ 23341 h 1050357"/>
                <a:gd name="connsiteX6" fmla="*/ 1025912 w 2453964"/>
                <a:gd name="connsiteY6" fmla="*/ 23341 h 1050357"/>
                <a:gd name="connsiteX7" fmla="*/ 1628813 w 2453964"/>
                <a:gd name="connsiteY7" fmla="*/ 234356 h 1050357"/>
                <a:gd name="connsiteX8" fmla="*/ 2271907 w 2453964"/>
                <a:gd name="connsiteY8" fmla="*/ 746822 h 1050357"/>
                <a:gd name="connsiteX9" fmla="*/ 2332198 w 2453964"/>
                <a:gd name="connsiteY9" fmla="*/ 897548 h 1050357"/>
                <a:gd name="connsiteX10" fmla="*/ 2452778 w 2453964"/>
                <a:gd name="connsiteY10" fmla="*/ 1048273 h 1050357"/>
                <a:gd name="connsiteX11" fmla="*/ 2261859 w 2453964"/>
                <a:gd name="connsiteY11" fmla="*/ 947789 h 105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964" h="1050357">
                  <a:moveTo>
                    <a:pt x="2261859" y="947789"/>
                  </a:moveTo>
                  <a:cubicBezTo>
                    <a:pt x="2161375" y="862378"/>
                    <a:pt x="2059218" y="664761"/>
                    <a:pt x="1849877" y="535807"/>
                  </a:cubicBezTo>
                  <a:cubicBezTo>
                    <a:pt x="1640536" y="406853"/>
                    <a:pt x="1285494" y="234356"/>
                    <a:pt x="1005815" y="174066"/>
                  </a:cubicBezTo>
                  <a:cubicBezTo>
                    <a:pt x="726136" y="113776"/>
                    <a:pt x="339274" y="172391"/>
                    <a:pt x="171802" y="174066"/>
                  </a:cubicBezTo>
                  <a:cubicBezTo>
                    <a:pt x="4330" y="175741"/>
                    <a:pt x="-4044" y="209236"/>
                    <a:pt x="980" y="184115"/>
                  </a:cubicBezTo>
                  <a:cubicBezTo>
                    <a:pt x="6004" y="158994"/>
                    <a:pt x="31125" y="50137"/>
                    <a:pt x="201947" y="23341"/>
                  </a:cubicBezTo>
                  <a:cubicBezTo>
                    <a:pt x="372769" y="-3455"/>
                    <a:pt x="788101" y="-11828"/>
                    <a:pt x="1025912" y="23341"/>
                  </a:cubicBezTo>
                  <a:cubicBezTo>
                    <a:pt x="1263723" y="58510"/>
                    <a:pt x="1421147" y="113776"/>
                    <a:pt x="1628813" y="234356"/>
                  </a:cubicBezTo>
                  <a:cubicBezTo>
                    <a:pt x="1836479" y="354936"/>
                    <a:pt x="2154676" y="636290"/>
                    <a:pt x="2271907" y="746822"/>
                  </a:cubicBezTo>
                  <a:cubicBezTo>
                    <a:pt x="2389138" y="857354"/>
                    <a:pt x="2302053" y="847306"/>
                    <a:pt x="2332198" y="897548"/>
                  </a:cubicBezTo>
                  <a:cubicBezTo>
                    <a:pt x="2362343" y="947790"/>
                    <a:pt x="2466176" y="1038225"/>
                    <a:pt x="2452778" y="1048273"/>
                  </a:cubicBezTo>
                  <a:cubicBezTo>
                    <a:pt x="2439380" y="1058321"/>
                    <a:pt x="2362343" y="1033200"/>
                    <a:pt x="2261859" y="94778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43"/>
            <p:cNvSpPr>
              <a:spLocks noChangeArrowheads="1"/>
            </p:cNvSpPr>
            <p:nvPr/>
          </p:nvSpPr>
          <p:spPr bwMode="auto">
            <a:xfrm>
              <a:off x="1032789" y="933627"/>
              <a:ext cx="2482399" cy="329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b="1" i="1" dirty="0" smtClean="0">
                  <a:solidFill>
                    <a:srgbClr val="00B050"/>
                  </a:solidFill>
                </a:rPr>
                <a:t>Послеледниковый </a:t>
              </a:r>
              <a:r>
                <a:rPr lang="ru-RU" sz="1600" b="1" i="1" dirty="0">
                  <a:solidFill>
                    <a:srgbClr val="00B050"/>
                  </a:solidFill>
                </a:rPr>
                <a:t>ребонд</a:t>
              </a:r>
              <a:endParaRPr lang="en-US" sz="16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74" name="Line 29"/>
            <p:cNvSpPr>
              <a:spLocks noChangeShapeType="1"/>
            </p:cNvSpPr>
            <p:nvPr/>
          </p:nvSpPr>
          <p:spPr bwMode="auto">
            <a:xfrm flipH="1" flipV="1">
              <a:off x="1665664" y="1665251"/>
              <a:ext cx="160338" cy="2889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 flipH="1" flipV="1">
              <a:off x="1881564" y="1449351"/>
              <a:ext cx="160338" cy="409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 flipH="1" flipV="1">
              <a:off x="1305302" y="1881151"/>
              <a:ext cx="160337" cy="2889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AutoShape 23"/>
            <p:cNvSpPr>
              <a:spLocks noChangeArrowheads="1"/>
            </p:cNvSpPr>
            <p:nvPr/>
          </p:nvSpPr>
          <p:spPr bwMode="auto">
            <a:xfrm>
              <a:off x="3440117" y="1059453"/>
              <a:ext cx="241300" cy="252413"/>
            </a:xfrm>
            <a:prstGeom prst="curvedRightArrow">
              <a:avLst>
                <a:gd name="adj1" fmla="val 22171"/>
                <a:gd name="adj2" fmla="val 44351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" name="Éclair 87"/>
            <p:cNvSpPr/>
            <p:nvPr/>
          </p:nvSpPr>
          <p:spPr>
            <a:xfrm>
              <a:off x="440908" y="3183689"/>
              <a:ext cx="648221" cy="331787"/>
            </a:xfrm>
            <a:prstGeom prst="lightningBolt">
              <a:avLst/>
            </a:prstGeom>
            <a:solidFill>
              <a:srgbClr val="661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orme libre 88"/>
            <p:cNvSpPr/>
            <p:nvPr/>
          </p:nvSpPr>
          <p:spPr>
            <a:xfrm>
              <a:off x="1883350" y="5161142"/>
              <a:ext cx="1258007" cy="362807"/>
            </a:xfrm>
            <a:custGeom>
              <a:avLst/>
              <a:gdLst>
                <a:gd name="connsiteX0" fmla="*/ 0 w 1258007"/>
                <a:gd name="connsiteY0" fmla="*/ 70338 h 362807"/>
                <a:gd name="connsiteX1" fmla="*/ 381838 w 1258007"/>
                <a:gd name="connsiteY1" fmla="*/ 261257 h 362807"/>
                <a:gd name="connsiteX2" fmla="*/ 502418 w 1258007"/>
                <a:gd name="connsiteY2" fmla="*/ 331596 h 362807"/>
                <a:gd name="connsiteX3" fmla="*/ 834014 w 1258007"/>
                <a:gd name="connsiteY3" fmla="*/ 321547 h 362807"/>
                <a:gd name="connsiteX4" fmla="*/ 1165609 w 1258007"/>
                <a:gd name="connsiteY4" fmla="*/ 361741 h 362807"/>
                <a:gd name="connsiteX5" fmla="*/ 1256044 w 1258007"/>
                <a:gd name="connsiteY5" fmla="*/ 271306 h 362807"/>
                <a:gd name="connsiteX6" fmla="*/ 1185706 w 1258007"/>
                <a:gd name="connsiteY6" fmla="*/ 190919 h 362807"/>
                <a:gd name="connsiteX7" fmla="*/ 763675 w 1258007"/>
                <a:gd name="connsiteY7" fmla="*/ 180870 h 362807"/>
                <a:gd name="connsiteX8" fmla="*/ 311499 w 1258007"/>
                <a:gd name="connsiteY8" fmla="*/ 90435 h 362807"/>
                <a:gd name="connsiteX9" fmla="*/ 50242 w 1258007"/>
                <a:gd name="connsiteY9" fmla="*/ 0 h 36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8007" h="362807">
                  <a:moveTo>
                    <a:pt x="0" y="70338"/>
                  </a:moveTo>
                  <a:lnTo>
                    <a:pt x="381838" y="261257"/>
                  </a:lnTo>
                  <a:cubicBezTo>
                    <a:pt x="465574" y="304800"/>
                    <a:pt x="427055" y="321548"/>
                    <a:pt x="502418" y="331596"/>
                  </a:cubicBezTo>
                  <a:cubicBezTo>
                    <a:pt x="577781" y="341644"/>
                    <a:pt x="723482" y="316523"/>
                    <a:pt x="834014" y="321547"/>
                  </a:cubicBezTo>
                  <a:cubicBezTo>
                    <a:pt x="944546" y="326571"/>
                    <a:pt x="1095271" y="370114"/>
                    <a:pt x="1165609" y="361741"/>
                  </a:cubicBezTo>
                  <a:cubicBezTo>
                    <a:pt x="1235947" y="353368"/>
                    <a:pt x="1252695" y="299776"/>
                    <a:pt x="1256044" y="271306"/>
                  </a:cubicBezTo>
                  <a:cubicBezTo>
                    <a:pt x="1259394" y="242836"/>
                    <a:pt x="1267767" y="205992"/>
                    <a:pt x="1185706" y="190919"/>
                  </a:cubicBezTo>
                  <a:cubicBezTo>
                    <a:pt x="1103645" y="175846"/>
                    <a:pt x="909376" y="197617"/>
                    <a:pt x="763675" y="180870"/>
                  </a:cubicBezTo>
                  <a:cubicBezTo>
                    <a:pt x="617974" y="164123"/>
                    <a:pt x="430404" y="120580"/>
                    <a:pt x="311499" y="90435"/>
                  </a:cubicBezTo>
                  <a:cubicBezTo>
                    <a:pt x="192594" y="60290"/>
                    <a:pt x="121418" y="30145"/>
                    <a:pt x="50242" y="0"/>
                  </a:cubicBez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1" name="Picture 28" descr="WI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571017">
              <a:off x="3175690" y="4613599"/>
              <a:ext cx="1532469" cy="10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Forme libre 91"/>
            <p:cNvSpPr/>
            <p:nvPr/>
          </p:nvSpPr>
          <p:spPr>
            <a:xfrm>
              <a:off x="1053125" y="1419493"/>
              <a:ext cx="2020110" cy="3168352"/>
            </a:xfrm>
            <a:custGeom>
              <a:avLst/>
              <a:gdLst>
                <a:gd name="connsiteX0" fmla="*/ 1974714 w 2020110"/>
                <a:gd name="connsiteY0" fmla="*/ 3243 h 2939375"/>
                <a:gd name="connsiteX1" fmla="*/ 1712068 w 2020110"/>
                <a:gd name="connsiteY1" fmla="*/ 129703 h 2939375"/>
                <a:gd name="connsiteX2" fmla="*/ 1488331 w 2020110"/>
                <a:gd name="connsiteY2" fmla="*/ 567447 h 2939375"/>
                <a:gd name="connsiteX3" fmla="*/ 1361872 w 2020110"/>
                <a:gd name="connsiteY3" fmla="*/ 976009 h 2939375"/>
                <a:gd name="connsiteX4" fmla="*/ 1245140 w 2020110"/>
                <a:gd name="connsiteY4" fmla="*/ 1608307 h 2939375"/>
                <a:gd name="connsiteX5" fmla="*/ 1206229 w 2020110"/>
                <a:gd name="connsiteY5" fmla="*/ 2367064 h 2939375"/>
                <a:gd name="connsiteX6" fmla="*/ 1225685 w 2020110"/>
                <a:gd name="connsiteY6" fmla="*/ 2853447 h 2939375"/>
                <a:gd name="connsiteX7" fmla="*/ 1215957 w 2020110"/>
                <a:gd name="connsiteY7" fmla="*/ 2882630 h 2939375"/>
                <a:gd name="connsiteX8" fmla="*/ 544748 w 2020110"/>
                <a:gd name="connsiteY8" fmla="*/ 2746443 h 2939375"/>
                <a:gd name="connsiteX9" fmla="*/ 77821 w 2020110"/>
                <a:gd name="connsiteY9" fmla="*/ 2522707 h 2939375"/>
                <a:gd name="connsiteX10" fmla="*/ 77821 w 2020110"/>
                <a:gd name="connsiteY10" fmla="*/ 2503251 h 2939375"/>
                <a:gd name="connsiteX11" fmla="*/ 107004 w 2020110"/>
                <a:gd name="connsiteY11" fmla="*/ 2123873 h 2939375"/>
                <a:gd name="connsiteX12" fmla="*/ 262646 w 2020110"/>
                <a:gd name="connsiteY12" fmla="*/ 1384571 h 2939375"/>
                <a:gd name="connsiteX13" fmla="*/ 632297 w 2020110"/>
                <a:gd name="connsiteY13" fmla="*/ 713362 h 2939375"/>
                <a:gd name="connsiteX14" fmla="*/ 1079770 w 2020110"/>
                <a:gd name="connsiteY14" fmla="*/ 304800 h 2939375"/>
                <a:gd name="connsiteX15" fmla="*/ 1439693 w 2020110"/>
                <a:gd name="connsiteY15" fmla="*/ 110247 h 2939375"/>
                <a:gd name="connsiteX16" fmla="*/ 1974714 w 2020110"/>
                <a:gd name="connsiteY16" fmla="*/ 3243 h 29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20110" h="2939375">
                  <a:moveTo>
                    <a:pt x="1974714" y="3243"/>
                  </a:moveTo>
                  <a:cubicBezTo>
                    <a:pt x="2020110" y="6486"/>
                    <a:pt x="1793132" y="35669"/>
                    <a:pt x="1712068" y="129703"/>
                  </a:cubicBezTo>
                  <a:cubicBezTo>
                    <a:pt x="1631004" y="223737"/>
                    <a:pt x="1546697" y="426396"/>
                    <a:pt x="1488331" y="567447"/>
                  </a:cubicBezTo>
                  <a:cubicBezTo>
                    <a:pt x="1429965" y="708498"/>
                    <a:pt x="1402404" y="802532"/>
                    <a:pt x="1361872" y="976009"/>
                  </a:cubicBezTo>
                  <a:cubicBezTo>
                    <a:pt x="1321340" y="1149486"/>
                    <a:pt x="1271080" y="1376465"/>
                    <a:pt x="1245140" y="1608307"/>
                  </a:cubicBezTo>
                  <a:cubicBezTo>
                    <a:pt x="1219200" y="1840149"/>
                    <a:pt x="1209472" y="2159541"/>
                    <a:pt x="1206229" y="2367064"/>
                  </a:cubicBezTo>
                  <a:cubicBezTo>
                    <a:pt x="1202987" y="2574587"/>
                    <a:pt x="1224064" y="2767519"/>
                    <a:pt x="1225685" y="2853447"/>
                  </a:cubicBezTo>
                  <a:cubicBezTo>
                    <a:pt x="1227306" y="2939375"/>
                    <a:pt x="1329447" y="2900464"/>
                    <a:pt x="1215957" y="2882630"/>
                  </a:cubicBezTo>
                  <a:cubicBezTo>
                    <a:pt x="1102468" y="2864796"/>
                    <a:pt x="734437" y="2806430"/>
                    <a:pt x="544748" y="2746443"/>
                  </a:cubicBezTo>
                  <a:cubicBezTo>
                    <a:pt x="355059" y="2686456"/>
                    <a:pt x="155642" y="2563239"/>
                    <a:pt x="77821" y="2522707"/>
                  </a:cubicBezTo>
                  <a:cubicBezTo>
                    <a:pt x="0" y="2482175"/>
                    <a:pt x="72957" y="2569723"/>
                    <a:pt x="77821" y="2503251"/>
                  </a:cubicBezTo>
                  <a:cubicBezTo>
                    <a:pt x="82685" y="2436779"/>
                    <a:pt x="76200" y="2310320"/>
                    <a:pt x="107004" y="2123873"/>
                  </a:cubicBezTo>
                  <a:cubicBezTo>
                    <a:pt x="137808" y="1937426"/>
                    <a:pt x="175097" y="1619656"/>
                    <a:pt x="262646" y="1384571"/>
                  </a:cubicBezTo>
                  <a:cubicBezTo>
                    <a:pt x="350195" y="1149486"/>
                    <a:pt x="496110" y="893324"/>
                    <a:pt x="632297" y="713362"/>
                  </a:cubicBezTo>
                  <a:cubicBezTo>
                    <a:pt x="768484" y="533400"/>
                    <a:pt x="945204" y="405319"/>
                    <a:pt x="1079770" y="304800"/>
                  </a:cubicBezTo>
                  <a:cubicBezTo>
                    <a:pt x="1214336" y="204281"/>
                    <a:pt x="1298642" y="160506"/>
                    <a:pt x="1439693" y="110247"/>
                  </a:cubicBezTo>
                  <a:cubicBezTo>
                    <a:pt x="1580744" y="59988"/>
                    <a:pt x="1929318" y="0"/>
                    <a:pt x="1974714" y="324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orme libre 92"/>
            <p:cNvSpPr/>
            <p:nvPr/>
          </p:nvSpPr>
          <p:spPr>
            <a:xfrm>
              <a:off x="1706264" y="2571621"/>
              <a:ext cx="426982" cy="549071"/>
            </a:xfrm>
            <a:custGeom>
              <a:avLst/>
              <a:gdLst>
                <a:gd name="connsiteX0" fmla="*/ 395591 w 423152"/>
                <a:gd name="connsiteY0" fmla="*/ 22698 h 479898"/>
                <a:gd name="connsiteX1" fmla="*/ 94034 w 423152"/>
                <a:gd name="connsiteY1" fmla="*/ 22698 h 479898"/>
                <a:gd name="connsiteX2" fmla="*/ 230221 w 423152"/>
                <a:gd name="connsiteY2" fmla="*/ 158886 h 479898"/>
                <a:gd name="connsiteX3" fmla="*/ 25940 w 423152"/>
                <a:gd name="connsiteY3" fmla="*/ 275618 h 479898"/>
                <a:gd name="connsiteX4" fmla="*/ 385863 w 423152"/>
                <a:gd name="connsiteY4" fmla="*/ 382622 h 479898"/>
                <a:gd name="connsiteX5" fmla="*/ 249676 w 423152"/>
                <a:gd name="connsiteY5" fmla="*/ 450715 h 479898"/>
                <a:gd name="connsiteX6" fmla="*/ 45395 w 423152"/>
                <a:gd name="connsiteY6" fmla="*/ 479898 h 4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152" h="479898">
                  <a:moveTo>
                    <a:pt x="395591" y="22698"/>
                  </a:moveTo>
                  <a:cubicBezTo>
                    <a:pt x="258593" y="11349"/>
                    <a:pt x="121596" y="0"/>
                    <a:pt x="94034" y="22698"/>
                  </a:cubicBezTo>
                  <a:cubicBezTo>
                    <a:pt x="66472" y="45396"/>
                    <a:pt x="241570" y="116733"/>
                    <a:pt x="230221" y="158886"/>
                  </a:cubicBezTo>
                  <a:cubicBezTo>
                    <a:pt x="218872" y="201039"/>
                    <a:pt x="0" y="238329"/>
                    <a:pt x="25940" y="275618"/>
                  </a:cubicBezTo>
                  <a:cubicBezTo>
                    <a:pt x="51880" y="312907"/>
                    <a:pt x="348574" y="353439"/>
                    <a:pt x="385863" y="382622"/>
                  </a:cubicBezTo>
                  <a:cubicBezTo>
                    <a:pt x="423152" y="411805"/>
                    <a:pt x="306421" y="434502"/>
                    <a:pt x="249676" y="450715"/>
                  </a:cubicBezTo>
                  <a:cubicBezTo>
                    <a:pt x="192931" y="466928"/>
                    <a:pt x="119163" y="473413"/>
                    <a:pt x="45395" y="479898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orme libre 93"/>
            <p:cNvSpPr/>
            <p:nvPr/>
          </p:nvSpPr>
          <p:spPr>
            <a:xfrm>
              <a:off x="1139403" y="2778603"/>
              <a:ext cx="993842" cy="1379707"/>
            </a:xfrm>
            <a:custGeom>
              <a:avLst/>
              <a:gdLst>
                <a:gd name="connsiteX0" fmla="*/ 749030 w 993842"/>
                <a:gd name="connsiteY0" fmla="*/ 332362 h 1379707"/>
                <a:gd name="connsiteX1" fmla="*/ 729574 w 993842"/>
                <a:gd name="connsiteY1" fmla="*/ 507460 h 1379707"/>
                <a:gd name="connsiteX2" fmla="*/ 963038 w 993842"/>
                <a:gd name="connsiteY2" fmla="*/ 624192 h 1379707"/>
                <a:gd name="connsiteX3" fmla="*/ 914400 w 993842"/>
                <a:gd name="connsiteY3" fmla="*/ 682557 h 1379707"/>
                <a:gd name="connsiteX4" fmla="*/ 826851 w 993842"/>
                <a:gd name="connsiteY4" fmla="*/ 731196 h 1379707"/>
                <a:gd name="connsiteX5" fmla="*/ 865762 w 993842"/>
                <a:gd name="connsiteY5" fmla="*/ 770106 h 1379707"/>
                <a:gd name="connsiteX6" fmla="*/ 807396 w 993842"/>
                <a:gd name="connsiteY6" fmla="*/ 847928 h 1379707"/>
                <a:gd name="connsiteX7" fmla="*/ 729574 w 993842"/>
                <a:gd name="connsiteY7" fmla="*/ 886838 h 1379707"/>
                <a:gd name="connsiteX8" fmla="*/ 632298 w 993842"/>
                <a:gd name="connsiteY8" fmla="*/ 974387 h 1379707"/>
                <a:gd name="connsiteX9" fmla="*/ 554477 w 993842"/>
                <a:gd name="connsiteY9" fmla="*/ 1100847 h 1379707"/>
                <a:gd name="connsiteX10" fmla="*/ 496111 w 993842"/>
                <a:gd name="connsiteY10" fmla="*/ 1237034 h 1379707"/>
                <a:gd name="connsiteX11" fmla="*/ 418289 w 993842"/>
                <a:gd name="connsiteY11" fmla="*/ 1363494 h 1379707"/>
                <a:gd name="connsiteX12" fmla="*/ 321013 w 993842"/>
                <a:gd name="connsiteY12" fmla="*/ 1334311 h 1379707"/>
                <a:gd name="connsiteX13" fmla="*/ 87549 w 993842"/>
                <a:gd name="connsiteY13" fmla="*/ 1227306 h 1379707"/>
                <a:gd name="connsiteX14" fmla="*/ 9728 w 993842"/>
                <a:gd name="connsiteY14" fmla="*/ 1188396 h 1379707"/>
                <a:gd name="connsiteX15" fmla="*/ 29183 w 993842"/>
                <a:gd name="connsiteY15" fmla="*/ 1013298 h 1379707"/>
                <a:gd name="connsiteX16" fmla="*/ 116732 w 993842"/>
                <a:gd name="connsiteY16" fmla="*/ 410183 h 1379707"/>
                <a:gd name="connsiteX17" fmla="*/ 214009 w 993842"/>
                <a:gd name="connsiteY17" fmla="*/ 59987 h 1379707"/>
                <a:gd name="connsiteX18" fmla="*/ 291830 w 993842"/>
                <a:gd name="connsiteY18" fmla="*/ 50260 h 1379707"/>
                <a:gd name="connsiteX19" fmla="*/ 428017 w 993842"/>
                <a:gd name="connsiteY19" fmla="*/ 186447 h 1379707"/>
                <a:gd name="connsiteX20" fmla="*/ 359923 w 993842"/>
                <a:gd name="connsiteY20" fmla="*/ 361545 h 1379707"/>
                <a:gd name="connsiteX21" fmla="*/ 525294 w 993842"/>
                <a:gd name="connsiteY21" fmla="*/ 322634 h 1379707"/>
                <a:gd name="connsiteX22" fmla="*/ 583660 w 993842"/>
                <a:gd name="connsiteY22" fmla="*/ 312906 h 1379707"/>
                <a:gd name="connsiteX23" fmla="*/ 749030 w 993842"/>
                <a:gd name="connsiteY23" fmla="*/ 332362 h 137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3842" h="1379707">
                  <a:moveTo>
                    <a:pt x="749030" y="332362"/>
                  </a:moveTo>
                  <a:cubicBezTo>
                    <a:pt x="773349" y="364788"/>
                    <a:pt x="693906" y="458822"/>
                    <a:pt x="729574" y="507460"/>
                  </a:cubicBezTo>
                  <a:cubicBezTo>
                    <a:pt x="765242" y="556098"/>
                    <a:pt x="932234" y="595009"/>
                    <a:pt x="963038" y="624192"/>
                  </a:cubicBezTo>
                  <a:cubicBezTo>
                    <a:pt x="993842" y="653375"/>
                    <a:pt x="937098" y="664723"/>
                    <a:pt x="914400" y="682557"/>
                  </a:cubicBezTo>
                  <a:cubicBezTo>
                    <a:pt x="891702" y="700391"/>
                    <a:pt x="834957" y="716604"/>
                    <a:pt x="826851" y="731196"/>
                  </a:cubicBezTo>
                  <a:cubicBezTo>
                    <a:pt x="818745" y="745788"/>
                    <a:pt x="869004" y="750651"/>
                    <a:pt x="865762" y="770106"/>
                  </a:cubicBezTo>
                  <a:cubicBezTo>
                    <a:pt x="862520" y="789561"/>
                    <a:pt x="830094" y="828473"/>
                    <a:pt x="807396" y="847928"/>
                  </a:cubicBezTo>
                  <a:cubicBezTo>
                    <a:pt x="784698" y="867383"/>
                    <a:pt x="758757" y="865762"/>
                    <a:pt x="729574" y="886838"/>
                  </a:cubicBezTo>
                  <a:cubicBezTo>
                    <a:pt x="700391" y="907914"/>
                    <a:pt x="661481" y="938719"/>
                    <a:pt x="632298" y="974387"/>
                  </a:cubicBezTo>
                  <a:cubicBezTo>
                    <a:pt x="603115" y="1010055"/>
                    <a:pt x="577175" y="1057073"/>
                    <a:pt x="554477" y="1100847"/>
                  </a:cubicBezTo>
                  <a:cubicBezTo>
                    <a:pt x="531779" y="1144622"/>
                    <a:pt x="518809" y="1193260"/>
                    <a:pt x="496111" y="1237034"/>
                  </a:cubicBezTo>
                  <a:cubicBezTo>
                    <a:pt x="473413" y="1280809"/>
                    <a:pt x="447472" y="1347281"/>
                    <a:pt x="418289" y="1363494"/>
                  </a:cubicBezTo>
                  <a:cubicBezTo>
                    <a:pt x="389106" y="1379707"/>
                    <a:pt x="376136" y="1357009"/>
                    <a:pt x="321013" y="1334311"/>
                  </a:cubicBezTo>
                  <a:cubicBezTo>
                    <a:pt x="265890" y="1311613"/>
                    <a:pt x="139430" y="1251625"/>
                    <a:pt x="87549" y="1227306"/>
                  </a:cubicBezTo>
                  <a:cubicBezTo>
                    <a:pt x="35668" y="1202987"/>
                    <a:pt x="19456" y="1224064"/>
                    <a:pt x="9728" y="1188396"/>
                  </a:cubicBezTo>
                  <a:cubicBezTo>
                    <a:pt x="0" y="1152728"/>
                    <a:pt x="11349" y="1143000"/>
                    <a:pt x="29183" y="1013298"/>
                  </a:cubicBezTo>
                  <a:cubicBezTo>
                    <a:pt x="47017" y="883596"/>
                    <a:pt x="85928" y="569068"/>
                    <a:pt x="116732" y="410183"/>
                  </a:cubicBezTo>
                  <a:cubicBezTo>
                    <a:pt x="147536" y="251298"/>
                    <a:pt x="184826" y="119974"/>
                    <a:pt x="214009" y="59987"/>
                  </a:cubicBezTo>
                  <a:cubicBezTo>
                    <a:pt x="243192" y="0"/>
                    <a:pt x="256162" y="29183"/>
                    <a:pt x="291830" y="50260"/>
                  </a:cubicBezTo>
                  <a:cubicBezTo>
                    <a:pt x="327498" y="71337"/>
                    <a:pt x="416668" y="134566"/>
                    <a:pt x="428017" y="186447"/>
                  </a:cubicBezTo>
                  <a:cubicBezTo>
                    <a:pt x="439366" y="238328"/>
                    <a:pt x="343710" y="338847"/>
                    <a:pt x="359923" y="361545"/>
                  </a:cubicBezTo>
                  <a:cubicBezTo>
                    <a:pt x="376136" y="384243"/>
                    <a:pt x="488005" y="330740"/>
                    <a:pt x="525294" y="322634"/>
                  </a:cubicBezTo>
                  <a:cubicBezTo>
                    <a:pt x="562583" y="314528"/>
                    <a:pt x="543128" y="312906"/>
                    <a:pt x="583660" y="312906"/>
                  </a:cubicBezTo>
                  <a:cubicBezTo>
                    <a:pt x="624192" y="312906"/>
                    <a:pt x="724711" y="299936"/>
                    <a:pt x="749030" y="332362"/>
                  </a:cubicBezTo>
                  <a:close/>
                </a:path>
              </a:pathLst>
            </a:custGeom>
            <a:solidFill>
              <a:srgbClr val="008FFA"/>
            </a:solidFill>
            <a:ln>
              <a:solidFill>
                <a:srgbClr val="008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orme libre 94"/>
            <p:cNvSpPr/>
            <p:nvPr/>
          </p:nvSpPr>
          <p:spPr>
            <a:xfrm>
              <a:off x="1897574" y="2355597"/>
              <a:ext cx="384243" cy="270753"/>
            </a:xfrm>
            <a:custGeom>
              <a:avLst/>
              <a:gdLst>
                <a:gd name="connsiteX0" fmla="*/ 126460 w 384243"/>
                <a:gd name="connsiteY0" fmla="*/ 6485 h 270753"/>
                <a:gd name="connsiteX1" fmla="*/ 9728 w 384243"/>
                <a:gd name="connsiteY1" fmla="*/ 103762 h 270753"/>
                <a:gd name="connsiteX2" fmla="*/ 184826 w 384243"/>
                <a:gd name="connsiteY2" fmla="*/ 162128 h 270753"/>
                <a:gd name="connsiteX3" fmla="*/ 204281 w 384243"/>
                <a:gd name="connsiteY3" fmla="*/ 230221 h 270753"/>
                <a:gd name="connsiteX4" fmla="*/ 272375 w 384243"/>
                <a:gd name="connsiteY4" fmla="*/ 249677 h 270753"/>
                <a:gd name="connsiteX5" fmla="*/ 379379 w 384243"/>
                <a:gd name="connsiteY5" fmla="*/ 103762 h 270753"/>
                <a:gd name="connsiteX6" fmla="*/ 301558 w 384243"/>
                <a:gd name="connsiteY6" fmla="*/ 103762 h 270753"/>
                <a:gd name="connsiteX7" fmla="*/ 233464 w 384243"/>
                <a:gd name="connsiteY7" fmla="*/ 64851 h 270753"/>
                <a:gd name="connsiteX8" fmla="*/ 126460 w 384243"/>
                <a:gd name="connsiteY8" fmla="*/ 6485 h 27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243" h="270753">
                  <a:moveTo>
                    <a:pt x="126460" y="6485"/>
                  </a:moveTo>
                  <a:cubicBezTo>
                    <a:pt x="89171" y="12970"/>
                    <a:pt x="0" y="77821"/>
                    <a:pt x="9728" y="103762"/>
                  </a:cubicBezTo>
                  <a:cubicBezTo>
                    <a:pt x="19456" y="129703"/>
                    <a:pt x="152401" y="141052"/>
                    <a:pt x="184826" y="162128"/>
                  </a:cubicBezTo>
                  <a:cubicBezTo>
                    <a:pt x="217251" y="183204"/>
                    <a:pt x="189690" y="215630"/>
                    <a:pt x="204281" y="230221"/>
                  </a:cubicBezTo>
                  <a:cubicBezTo>
                    <a:pt x="218872" y="244812"/>
                    <a:pt x="243192" y="270753"/>
                    <a:pt x="272375" y="249677"/>
                  </a:cubicBezTo>
                  <a:cubicBezTo>
                    <a:pt x="301558" y="228601"/>
                    <a:pt x="374515" y="128081"/>
                    <a:pt x="379379" y="103762"/>
                  </a:cubicBezTo>
                  <a:cubicBezTo>
                    <a:pt x="384243" y="79443"/>
                    <a:pt x="325877" y="110247"/>
                    <a:pt x="301558" y="103762"/>
                  </a:cubicBezTo>
                  <a:cubicBezTo>
                    <a:pt x="277239" y="97277"/>
                    <a:pt x="257783" y="84306"/>
                    <a:pt x="233464" y="64851"/>
                  </a:cubicBezTo>
                  <a:cubicBezTo>
                    <a:pt x="209145" y="45396"/>
                    <a:pt x="163749" y="0"/>
                    <a:pt x="126460" y="6485"/>
                  </a:cubicBezTo>
                  <a:close/>
                </a:path>
              </a:pathLst>
            </a:custGeom>
            <a:solidFill>
              <a:srgbClr val="0070C4"/>
            </a:solidFill>
            <a:ln>
              <a:solidFill>
                <a:srgbClr val="0070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orme libre 97"/>
            <p:cNvSpPr/>
            <p:nvPr/>
          </p:nvSpPr>
          <p:spPr>
            <a:xfrm>
              <a:off x="1593185" y="2031561"/>
              <a:ext cx="864096" cy="288032"/>
            </a:xfrm>
            <a:custGeom>
              <a:avLst/>
              <a:gdLst>
                <a:gd name="connsiteX0" fmla="*/ 2255665 w 3140451"/>
                <a:gd name="connsiteY0" fmla="*/ 494036 h 863118"/>
                <a:gd name="connsiteX1" fmla="*/ 2116988 w 3140451"/>
                <a:gd name="connsiteY1" fmla="*/ 554707 h 863118"/>
                <a:gd name="connsiteX2" fmla="*/ 2069318 w 3140451"/>
                <a:gd name="connsiteY2" fmla="*/ 528705 h 863118"/>
                <a:gd name="connsiteX3" fmla="*/ 2012980 w 3140451"/>
                <a:gd name="connsiteY3" fmla="*/ 602377 h 863118"/>
                <a:gd name="connsiteX4" fmla="*/ 1973977 w 3140451"/>
                <a:gd name="connsiteY4" fmla="*/ 528705 h 863118"/>
                <a:gd name="connsiteX5" fmla="*/ 1956643 w 3140451"/>
                <a:gd name="connsiteY5" fmla="*/ 541706 h 863118"/>
                <a:gd name="connsiteX6" fmla="*/ 1926307 w 3140451"/>
                <a:gd name="connsiteY6" fmla="*/ 494036 h 863118"/>
                <a:gd name="connsiteX7" fmla="*/ 1887304 w 3140451"/>
                <a:gd name="connsiteY7" fmla="*/ 455033 h 863118"/>
                <a:gd name="connsiteX8" fmla="*/ 1826633 w 3140451"/>
                <a:gd name="connsiteY8" fmla="*/ 377027 h 863118"/>
                <a:gd name="connsiteX9" fmla="*/ 1804965 w 3140451"/>
                <a:gd name="connsiteY9" fmla="*/ 377027 h 863118"/>
                <a:gd name="connsiteX10" fmla="*/ 1796298 w 3140451"/>
                <a:gd name="connsiteY10" fmla="*/ 385695 h 863118"/>
                <a:gd name="connsiteX11" fmla="*/ 1787630 w 3140451"/>
                <a:gd name="connsiteY11" fmla="*/ 359693 h 863118"/>
                <a:gd name="connsiteX12" fmla="*/ 1770296 w 3140451"/>
                <a:gd name="connsiteY12" fmla="*/ 381361 h 863118"/>
                <a:gd name="connsiteX13" fmla="*/ 1761629 w 3140451"/>
                <a:gd name="connsiteY13" fmla="*/ 342358 h 863118"/>
                <a:gd name="connsiteX14" fmla="*/ 1748628 w 3140451"/>
                <a:gd name="connsiteY14" fmla="*/ 359693 h 863118"/>
                <a:gd name="connsiteX15" fmla="*/ 1726959 w 3140451"/>
                <a:gd name="connsiteY15" fmla="*/ 390028 h 863118"/>
                <a:gd name="connsiteX16" fmla="*/ 1700958 w 3140451"/>
                <a:gd name="connsiteY16" fmla="*/ 437699 h 863118"/>
                <a:gd name="connsiteX17" fmla="*/ 1666288 w 3140451"/>
                <a:gd name="connsiteY17" fmla="*/ 459367 h 863118"/>
                <a:gd name="connsiteX18" fmla="*/ 1640286 w 3140451"/>
                <a:gd name="connsiteY18" fmla="*/ 481035 h 863118"/>
                <a:gd name="connsiteX19" fmla="*/ 1596950 w 3140451"/>
                <a:gd name="connsiteY19" fmla="*/ 450699 h 863118"/>
                <a:gd name="connsiteX20" fmla="*/ 1579615 w 3140451"/>
                <a:gd name="connsiteY20" fmla="*/ 429031 h 863118"/>
                <a:gd name="connsiteX21" fmla="*/ 1557947 w 3140451"/>
                <a:gd name="connsiteY21" fmla="*/ 433365 h 863118"/>
                <a:gd name="connsiteX22" fmla="*/ 1536279 w 3140451"/>
                <a:gd name="connsiteY22" fmla="*/ 463700 h 863118"/>
                <a:gd name="connsiteX23" fmla="*/ 1514611 w 3140451"/>
                <a:gd name="connsiteY23" fmla="*/ 437699 h 863118"/>
                <a:gd name="connsiteX24" fmla="*/ 1514611 w 3140451"/>
                <a:gd name="connsiteY24" fmla="*/ 411697 h 863118"/>
                <a:gd name="connsiteX25" fmla="*/ 1501610 w 3140451"/>
                <a:gd name="connsiteY25" fmla="*/ 403029 h 863118"/>
                <a:gd name="connsiteX26" fmla="*/ 1471274 w 3140451"/>
                <a:gd name="connsiteY26" fmla="*/ 398696 h 863118"/>
                <a:gd name="connsiteX27" fmla="*/ 1440939 w 3140451"/>
                <a:gd name="connsiteY27" fmla="*/ 342358 h 863118"/>
                <a:gd name="connsiteX28" fmla="*/ 1410603 w 3140451"/>
                <a:gd name="connsiteY28" fmla="*/ 346692 h 863118"/>
                <a:gd name="connsiteX29" fmla="*/ 1349932 w 3140451"/>
                <a:gd name="connsiteY29" fmla="*/ 320690 h 863118"/>
                <a:gd name="connsiteX30" fmla="*/ 1341265 w 3140451"/>
                <a:gd name="connsiteY30" fmla="*/ 260019 h 863118"/>
                <a:gd name="connsiteX31" fmla="*/ 1306595 w 3140451"/>
                <a:gd name="connsiteY31" fmla="*/ 234017 h 863118"/>
                <a:gd name="connsiteX32" fmla="*/ 1211255 w 3140451"/>
                <a:gd name="connsiteY32" fmla="*/ 134343 h 863118"/>
                <a:gd name="connsiteX33" fmla="*/ 1167919 w 3140451"/>
                <a:gd name="connsiteY33" fmla="*/ 108341 h 863118"/>
                <a:gd name="connsiteX34" fmla="*/ 1133249 w 3140451"/>
                <a:gd name="connsiteY34" fmla="*/ 34669 h 863118"/>
                <a:gd name="connsiteX35" fmla="*/ 1120249 w 3140451"/>
                <a:gd name="connsiteY35" fmla="*/ 52004 h 863118"/>
                <a:gd name="connsiteX36" fmla="*/ 1081246 w 3140451"/>
                <a:gd name="connsiteY36" fmla="*/ 4334 h 863118"/>
                <a:gd name="connsiteX37" fmla="*/ 1063911 w 3140451"/>
                <a:gd name="connsiteY37" fmla="*/ 26002 h 863118"/>
                <a:gd name="connsiteX38" fmla="*/ 1046576 w 3140451"/>
                <a:gd name="connsiteY38" fmla="*/ 60671 h 863118"/>
                <a:gd name="connsiteX39" fmla="*/ 994573 w 3140451"/>
                <a:gd name="connsiteY39" fmla="*/ 86673 h 863118"/>
                <a:gd name="connsiteX40" fmla="*/ 968571 w 3140451"/>
                <a:gd name="connsiteY40" fmla="*/ 121342 h 863118"/>
                <a:gd name="connsiteX41" fmla="*/ 942569 w 3140451"/>
                <a:gd name="connsiteY41" fmla="*/ 173346 h 863118"/>
                <a:gd name="connsiteX42" fmla="*/ 920901 w 3140451"/>
                <a:gd name="connsiteY42" fmla="*/ 147344 h 863118"/>
                <a:gd name="connsiteX43" fmla="*/ 881898 w 3140451"/>
                <a:gd name="connsiteY43" fmla="*/ 173346 h 863118"/>
                <a:gd name="connsiteX44" fmla="*/ 860230 w 3140451"/>
                <a:gd name="connsiteY44" fmla="*/ 216682 h 863118"/>
                <a:gd name="connsiteX45" fmla="*/ 812559 w 3140451"/>
                <a:gd name="connsiteY45" fmla="*/ 247018 h 863118"/>
                <a:gd name="connsiteX46" fmla="*/ 777890 w 3140451"/>
                <a:gd name="connsiteY46" fmla="*/ 234017 h 863118"/>
                <a:gd name="connsiteX47" fmla="*/ 747555 w 3140451"/>
                <a:gd name="connsiteY47" fmla="*/ 229683 h 863118"/>
                <a:gd name="connsiteX48" fmla="*/ 717219 w 3140451"/>
                <a:gd name="connsiteY48" fmla="*/ 277353 h 863118"/>
                <a:gd name="connsiteX49" fmla="*/ 660882 w 3140451"/>
                <a:gd name="connsiteY49" fmla="*/ 238351 h 863118"/>
                <a:gd name="connsiteX50" fmla="*/ 617545 w 3140451"/>
                <a:gd name="connsiteY50" fmla="*/ 294688 h 863118"/>
                <a:gd name="connsiteX51" fmla="*/ 548207 w 3140451"/>
                <a:gd name="connsiteY51" fmla="*/ 346692 h 863118"/>
                <a:gd name="connsiteX52" fmla="*/ 500537 w 3140451"/>
                <a:gd name="connsiteY52" fmla="*/ 355359 h 863118"/>
                <a:gd name="connsiteX53" fmla="*/ 487536 w 3140451"/>
                <a:gd name="connsiteY53" fmla="*/ 424698 h 863118"/>
                <a:gd name="connsiteX54" fmla="*/ 452867 w 3140451"/>
                <a:gd name="connsiteY54" fmla="*/ 437699 h 863118"/>
                <a:gd name="connsiteX55" fmla="*/ 418197 w 3140451"/>
                <a:gd name="connsiteY55" fmla="*/ 381361 h 863118"/>
                <a:gd name="connsiteX56" fmla="*/ 405196 w 3140451"/>
                <a:gd name="connsiteY56" fmla="*/ 368360 h 863118"/>
                <a:gd name="connsiteX57" fmla="*/ 374861 w 3140451"/>
                <a:gd name="connsiteY57" fmla="*/ 390028 h 863118"/>
                <a:gd name="connsiteX58" fmla="*/ 344525 w 3140451"/>
                <a:gd name="connsiteY58" fmla="*/ 420364 h 863118"/>
                <a:gd name="connsiteX59" fmla="*/ 322857 w 3140451"/>
                <a:gd name="connsiteY59" fmla="*/ 377027 h 863118"/>
                <a:gd name="connsiteX60" fmla="*/ 283854 w 3140451"/>
                <a:gd name="connsiteY60" fmla="*/ 416030 h 863118"/>
                <a:gd name="connsiteX61" fmla="*/ 231850 w 3140451"/>
                <a:gd name="connsiteY61" fmla="*/ 411697 h 863118"/>
                <a:gd name="connsiteX62" fmla="*/ 205849 w 3140451"/>
                <a:gd name="connsiteY62" fmla="*/ 407363 h 863118"/>
                <a:gd name="connsiteX63" fmla="*/ 119176 w 3140451"/>
                <a:gd name="connsiteY63" fmla="*/ 533039 h 863118"/>
                <a:gd name="connsiteX64" fmla="*/ 15168 w 3140451"/>
                <a:gd name="connsiteY64" fmla="*/ 814726 h 863118"/>
                <a:gd name="connsiteX65" fmla="*/ 28169 w 3140451"/>
                <a:gd name="connsiteY65" fmla="*/ 823393 h 863118"/>
                <a:gd name="connsiteX66" fmla="*/ 2641359 w 3140451"/>
                <a:gd name="connsiteY66" fmla="*/ 827727 h 863118"/>
                <a:gd name="connsiteX67" fmla="*/ 3022721 w 3140451"/>
                <a:gd name="connsiteY67" fmla="*/ 810392 h 863118"/>
                <a:gd name="connsiteX68" fmla="*/ 2845041 w 3140451"/>
                <a:gd name="connsiteY68" fmla="*/ 767056 h 863118"/>
                <a:gd name="connsiteX69" fmla="*/ 2455012 w 3140451"/>
                <a:gd name="connsiteY69" fmla="*/ 619712 h 863118"/>
                <a:gd name="connsiteX70" fmla="*/ 2255665 w 3140451"/>
                <a:gd name="connsiteY70" fmla="*/ 494036 h 86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140451" h="863118">
                  <a:moveTo>
                    <a:pt x="2255665" y="494036"/>
                  </a:moveTo>
                  <a:cubicBezTo>
                    <a:pt x="2199328" y="483202"/>
                    <a:pt x="2148046" y="548929"/>
                    <a:pt x="2116988" y="554707"/>
                  </a:cubicBezTo>
                  <a:cubicBezTo>
                    <a:pt x="2085930" y="560485"/>
                    <a:pt x="2086653" y="520760"/>
                    <a:pt x="2069318" y="528705"/>
                  </a:cubicBezTo>
                  <a:cubicBezTo>
                    <a:pt x="2051983" y="536650"/>
                    <a:pt x="2028870" y="602377"/>
                    <a:pt x="2012980" y="602377"/>
                  </a:cubicBezTo>
                  <a:cubicBezTo>
                    <a:pt x="1997090" y="602377"/>
                    <a:pt x="1983366" y="538817"/>
                    <a:pt x="1973977" y="528705"/>
                  </a:cubicBezTo>
                  <a:cubicBezTo>
                    <a:pt x="1964588" y="518593"/>
                    <a:pt x="1964588" y="547484"/>
                    <a:pt x="1956643" y="541706"/>
                  </a:cubicBezTo>
                  <a:cubicBezTo>
                    <a:pt x="1948698" y="535928"/>
                    <a:pt x="1937864" y="508482"/>
                    <a:pt x="1926307" y="494036"/>
                  </a:cubicBezTo>
                  <a:cubicBezTo>
                    <a:pt x="1914750" y="479590"/>
                    <a:pt x="1903916" y="474534"/>
                    <a:pt x="1887304" y="455033"/>
                  </a:cubicBezTo>
                  <a:cubicBezTo>
                    <a:pt x="1870692" y="435532"/>
                    <a:pt x="1840356" y="390028"/>
                    <a:pt x="1826633" y="377027"/>
                  </a:cubicBezTo>
                  <a:cubicBezTo>
                    <a:pt x="1812910" y="364026"/>
                    <a:pt x="1810021" y="375582"/>
                    <a:pt x="1804965" y="377027"/>
                  </a:cubicBezTo>
                  <a:cubicBezTo>
                    <a:pt x="1799909" y="378472"/>
                    <a:pt x="1799187" y="388584"/>
                    <a:pt x="1796298" y="385695"/>
                  </a:cubicBezTo>
                  <a:cubicBezTo>
                    <a:pt x="1793409" y="382806"/>
                    <a:pt x="1791964" y="360415"/>
                    <a:pt x="1787630" y="359693"/>
                  </a:cubicBezTo>
                  <a:cubicBezTo>
                    <a:pt x="1783296" y="358971"/>
                    <a:pt x="1774630" y="384250"/>
                    <a:pt x="1770296" y="381361"/>
                  </a:cubicBezTo>
                  <a:cubicBezTo>
                    <a:pt x="1765963" y="378472"/>
                    <a:pt x="1765240" y="345969"/>
                    <a:pt x="1761629" y="342358"/>
                  </a:cubicBezTo>
                  <a:cubicBezTo>
                    <a:pt x="1758018" y="338747"/>
                    <a:pt x="1754406" y="351748"/>
                    <a:pt x="1748628" y="359693"/>
                  </a:cubicBezTo>
                  <a:cubicBezTo>
                    <a:pt x="1742850" y="367638"/>
                    <a:pt x="1734904" y="377027"/>
                    <a:pt x="1726959" y="390028"/>
                  </a:cubicBezTo>
                  <a:cubicBezTo>
                    <a:pt x="1719014" y="403029"/>
                    <a:pt x="1711070" y="426143"/>
                    <a:pt x="1700958" y="437699"/>
                  </a:cubicBezTo>
                  <a:cubicBezTo>
                    <a:pt x="1690846" y="449255"/>
                    <a:pt x="1676400" y="452144"/>
                    <a:pt x="1666288" y="459367"/>
                  </a:cubicBezTo>
                  <a:cubicBezTo>
                    <a:pt x="1656176" y="466590"/>
                    <a:pt x="1651842" y="482480"/>
                    <a:pt x="1640286" y="481035"/>
                  </a:cubicBezTo>
                  <a:cubicBezTo>
                    <a:pt x="1628730" y="479590"/>
                    <a:pt x="1607062" y="459366"/>
                    <a:pt x="1596950" y="450699"/>
                  </a:cubicBezTo>
                  <a:cubicBezTo>
                    <a:pt x="1586838" y="442032"/>
                    <a:pt x="1586116" y="431920"/>
                    <a:pt x="1579615" y="429031"/>
                  </a:cubicBezTo>
                  <a:cubicBezTo>
                    <a:pt x="1573115" y="426142"/>
                    <a:pt x="1565170" y="427587"/>
                    <a:pt x="1557947" y="433365"/>
                  </a:cubicBezTo>
                  <a:cubicBezTo>
                    <a:pt x="1550724" y="439143"/>
                    <a:pt x="1543502" y="462978"/>
                    <a:pt x="1536279" y="463700"/>
                  </a:cubicBezTo>
                  <a:cubicBezTo>
                    <a:pt x="1529056" y="464422"/>
                    <a:pt x="1518222" y="446366"/>
                    <a:pt x="1514611" y="437699"/>
                  </a:cubicBezTo>
                  <a:cubicBezTo>
                    <a:pt x="1511000" y="429032"/>
                    <a:pt x="1516778" y="417475"/>
                    <a:pt x="1514611" y="411697"/>
                  </a:cubicBezTo>
                  <a:cubicBezTo>
                    <a:pt x="1512444" y="405919"/>
                    <a:pt x="1508833" y="405196"/>
                    <a:pt x="1501610" y="403029"/>
                  </a:cubicBezTo>
                  <a:cubicBezTo>
                    <a:pt x="1494387" y="400862"/>
                    <a:pt x="1481386" y="408808"/>
                    <a:pt x="1471274" y="398696"/>
                  </a:cubicBezTo>
                  <a:cubicBezTo>
                    <a:pt x="1461162" y="388584"/>
                    <a:pt x="1451051" y="351025"/>
                    <a:pt x="1440939" y="342358"/>
                  </a:cubicBezTo>
                  <a:cubicBezTo>
                    <a:pt x="1430827" y="333691"/>
                    <a:pt x="1425771" y="350303"/>
                    <a:pt x="1410603" y="346692"/>
                  </a:cubicBezTo>
                  <a:cubicBezTo>
                    <a:pt x="1395435" y="343081"/>
                    <a:pt x="1361488" y="335135"/>
                    <a:pt x="1349932" y="320690"/>
                  </a:cubicBezTo>
                  <a:cubicBezTo>
                    <a:pt x="1338376" y="306245"/>
                    <a:pt x="1348488" y="274465"/>
                    <a:pt x="1341265" y="260019"/>
                  </a:cubicBezTo>
                  <a:cubicBezTo>
                    <a:pt x="1334042" y="245574"/>
                    <a:pt x="1328263" y="254963"/>
                    <a:pt x="1306595" y="234017"/>
                  </a:cubicBezTo>
                  <a:cubicBezTo>
                    <a:pt x="1284927" y="213071"/>
                    <a:pt x="1234368" y="155289"/>
                    <a:pt x="1211255" y="134343"/>
                  </a:cubicBezTo>
                  <a:cubicBezTo>
                    <a:pt x="1188142" y="113397"/>
                    <a:pt x="1180920" y="124953"/>
                    <a:pt x="1167919" y="108341"/>
                  </a:cubicBezTo>
                  <a:cubicBezTo>
                    <a:pt x="1154918" y="91729"/>
                    <a:pt x="1141194" y="44058"/>
                    <a:pt x="1133249" y="34669"/>
                  </a:cubicBezTo>
                  <a:cubicBezTo>
                    <a:pt x="1125304" y="25280"/>
                    <a:pt x="1128916" y="57060"/>
                    <a:pt x="1120249" y="52004"/>
                  </a:cubicBezTo>
                  <a:cubicBezTo>
                    <a:pt x="1111582" y="46948"/>
                    <a:pt x="1090636" y="8668"/>
                    <a:pt x="1081246" y="4334"/>
                  </a:cubicBezTo>
                  <a:cubicBezTo>
                    <a:pt x="1071856" y="0"/>
                    <a:pt x="1069689" y="16613"/>
                    <a:pt x="1063911" y="26002"/>
                  </a:cubicBezTo>
                  <a:cubicBezTo>
                    <a:pt x="1058133" y="35391"/>
                    <a:pt x="1058132" y="50559"/>
                    <a:pt x="1046576" y="60671"/>
                  </a:cubicBezTo>
                  <a:cubicBezTo>
                    <a:pt x="1035020" y="70783"/>
                    <a:pt x="1007574" y="76561"/>
                    <a:pt x="994573" y="86673"/>
                  </a:cubicBezTo>
                  <a:cubicBezTo>
                    <a:pt x="981572" y="96785"/>
                    <a:pt x="977238" y="106897"/>
                    <a:pt x="968571" y="121342"/>
                  </a:cubicBezTo>
                  <a:cubicBezTo>
                    <a:pt x="959904" y="135787"/>
                    <a:pt x="950514" y="169012"/>
                    <a:pt x="942569" y="173346"/>
                  </a:cubicBezTo>
                  <a:cubicBezTo>
                    <a:pt x="934624" y="177680"/>
                    <a:pt x="931013" y="147344"/>
                    <a:pt x="920901" y="147344"/>
                  </a:cubicBezTo>
                  <a:cubicBezTo>
                    <a:pt x="910789" y="147344"/>
                    <a:pt x="892010" y="161790"/>
                    <a:pt x="881898" y="173346"/>
                  </a:cubicBezTo>
                  <a:cubicBezTo>
                    <a:pt x="871786" y="184902"/>
                    <a:pt x="871787" y="204403"/>
                    <a:pt x="860230" y="216682"/>
                  </a:cubicBezTo>
                  <a:cubicBezTo>
                    <a:pt x="848673" y="228961"/>
                    <a:pt x="826282" y="244129"/>
                    <a:pt x="812559" y="247018"/>
                  </a:cubicBezTo>
                  <a:cubicBezTo>
                    <a:pt x="798836" y="249907"/>
                    <a:pt x="788724" y="236906"/>
                    <a:pt x="777890" y="234017"/>
                  </a:cubicBezTo>
                  <a:cubicBezTo>
                    <a:pt x="767056" y="231128"/>
                    <a:pt x="757667" y="222460"/>
                    <a:pt x="747555" y="229683"/>
                  </a:cubicBezTo>
                  <a:cubicBezTo>
                    <a:pt x="737443" y="236906"/>
                    <a:pt x="731664" y="275908"/>
                    <a:pt x="717219" y="277353"/>
                  </a:cubicBezTo>
                  <a:cubicBezTo>
                    <a:pt x="702774" y="278798"/>
                    <a:pt x="677494" y="235462"/>
                    <a:pt x="660882" y="238351"/>
                  </a:cubicBezTo>
                  <a:cubicBezTo>
                    <a:pt x="644270" y="241240"/>
                    <a:pt x="636324" y="276631"/>
                    <a:pt x="617545" y="294688"/>
                  </a:cubicBezTo>
                  <a:cubicBezTo>
                    <a:pt x="598766" y="312745"/>
                    <a:pt x="567708" y="336580"/>
                    <a:pt x="548207" y="346692"/>
                  </a:cubicBezTo>
                  <a:cubicBezTo>
                    <a:pt x="528706" y="356804"/>
                    <a:pt x="510649" y="342358"/>
                    <a:pt x="500537" y="355359"/>
                  </a:cubicBezTo>
                  <a:cubicBezTo>
                    <a:pt x="490425" y="368360"/>
                    <a:pt x="495481" y="410975"/>
                    <a:pt x="487536" y="424698"/>
                  </a:cubicBezTo>
                  <a:cubicBezTo>
                    <a:pt x="479591" y="438421"/>
                    <a:pt x="464424" y="444922"/>
                    <a:pt x="452867" y="437699"/>
                  </a:cubicBezTo>
                  <a:cubicBezTo>
                    <a:pt x="441311" y="430476"/>
                    <a:pt x="426142" y="392917"/>
                    <a:pt x="418197" y="381361"/>
                  </a:cubicBezTo>
                  <a:cubicBezTo>
                    <a:pt x="410252" y="369805"/>
                    <a:pt x="412419" y="366916"/>
                    <a:pt x="405196" y="368360"/>
                  </a:cubicBezTo>
                  <a:cubicBezTo>
                    <a:pt x="397973" y="369804"/>
                    <a:pt x="384973" y="381361"/>
                    <a:pt x="374861" y="390028"/>
                  </a:cubicBezTo>
                  <a:cubicBezTo>
                    <a:pt x="364749" y="398695"/>
                    <a:pt x="353192" y="422531"/>
                    <a:pt x="344525" y="420364"/>
                  </a:cubicBezTo>
                  <a:cubicBezTo>
                    <a:pt x="335858" y="418197"/>
                    <a:pt x="332969" y="377749"/>
                    <a:pt x="322857" y="377027"/>
                  </a:cubicBezTo>
                  <a:cubicBezTo>
                    <a:pt x="312745" y="376305"/>
                    <a:pt x="299022" y="410252"/>
                    <a:pt x="283854" y="416030"/>
                  </a:cubicBezTo>
                  <a:cubicBezTo>
                    <a:pt x="268686" y="421808"/>
                    <a:pt x="244851" y="413141"/>
                    <a:pt x="231850" y="411697"/>
                  </a:cubicBezTo>
                  <a:cubicBezTo>
                    <a:pt x="218849" y="410253"/>
                    <a:pt x="224628" y="387139"/>
                    <a:pt x="205849" y="407363"/>
                  </a:cubicBezTo>
                  <a:cubicBezTo>
                    <a:pt x="187070" y="427587"/>
                    <a:pt x="150956" y="465145"/>
                    <a:pt x="119176" y="533039"/>
                  </a:cubicBezTo>
                  <a:cubicBezTo>
                    <a:pt x="87396" y="600933"/>
                    <a:pt x="30336" y="766334"/>
                    <a:pt x="15168" y="814726"/>
                  </a:cubicBezTo>
                  <a:cubicBezTo>
                    <a:pt x="0" y="863118"/>
                    <a:pt x="28169" y="823393"/>
                    <a:pt x="28169" y="823393"/>
                  </a:cubicBezTo>
                  <a:lnTo>
                    <a:pt x="2641359" y="827727"/>
                  </a:lnTo>
                  <a:cubicBezTo>
                    <a:pt x="3140451" y="825560"/>
                    <a:pt x="2988774" y="820504"/>
                    <a:pt x="3022721" y="810392"/>
                  </a:cubicBezTo>
                  <a:cubicBezTo>
                    <a:pt x="3056668" y="800280"/>
                    <a:pt x="2939659" y="798836"/>
                    <a:pt x="2845041" y="767056"/>
                  </a:cubicBezTo>
                  <a:cubicBezTo>
                    <a:pt x="2750423" y="735276"/>
                    <a:pt x="2549630" y="665215"/>
                    <a:pt x="2455012" y="619712"/>
                  </a:cubicBezTo>
                  <a:cubicBezTo>
                    <a:pt x="2360394" y="574209"/>
                    <a:pt x="2312002" y="504870"/>
                    <a:pt x="2255665" y="4940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orme libre 99"/>
            <p:cNvSpPr/>
            <p:nvPr/>
          </p:nvSpPr>
          <p:spPr>
            <a:xfrm>
              <a:off x="1377161" y="2211581"/>
              <a:ext cx="1152128" cy="144016"/>
            </a:xfrm>
            <a:custGeom>
              <a:avLst/>
              <a:gdLst>
                <a:gd name="connsiteX0" fmla="*/ 656547 w 4032460"/>
                <a:gd name="connsiteY0" fmla="*/ 57783 h 425421"/>
                <a:gd name="connsiteX1" fmla="*/ 808225 w 4032460"/>
                <a:gd name="connsiteY1" fmla="*/ 96786 h 425421"/>
                <a:gd name="connsiteX2" fmla="*/ 1016240 w 4032460"/>
                <a:gd name="connsiteY2" fmla="*/ 57783 h 425421"/>
                <a:gd name="connsiteX3" fmla="*/ 1089912 w 4032460"/>
                <a:gd name="connsiteY3" fmla="*/ 18780 h 425421"/>
                <a:gd name="connsiteX4" fmla="*/ 1206921 w 4032460"/>
                <a:gd name="connsiteY4" fmla="*/ 62117 h 425421"/>
                <a:gd name="connsiteX5" fmla="*/ 1358598 w 4032460"/>
                <a:gd name="connsiteY5" fmla="*/ 127121 h 425421"/>
                <a:gd name="connsiteX6" fmla="*/ 1501609 w 4032460"/>
                <a:gd name="connsiteY6" fmla="*/ 14446 h 425421"/>
                <a:gd name="connsiteX7" fmla="*/ 1605616 w 4032460"/>
                <a:gd name="connsiteY7" fmla="*/ 40448 h 425421"/>
                <a:gd name="connsiteX8" fmla="*/ 1679288 w 4032460"/>
                <a:gd name="connsiteY8" fmla="*/ 66450 h 425421"/>
                <a:gd name="connsiteX9" fmla="*/ 1744293 w 4032460"/>
                <a:gd name="connsiteY9" fmla="*/ 23114 h 425421"/>
                <a:gd name="connsiteX10" fmla="*/ 1813631 w 4032460"/>
                <a:gd name="connsiteY10" fmla="*/ 36115 h 425421"/>
                <a:gd name="connsiteX11" fmla="*/ 1965309 w 4032460"/>
                <a:gd name="connsiteY11" fmla="*/ 114120 h 425421"/>
                <a:gd name="connsiteX12" fmla="*/ 2030314 w 4032460"/>
                <a:gd name="connsiteY12" fmla="*/ 27447 h 425421"/>
                <a:gd name="connsiteX13" fmla="*/ 2168991 w 4032460"/>
                <a:gd name="connsiteY13" fmla="*/ 118454 h 425421"/>
                <a:gd name="connsiteX14" fmla="*/ 2259997 w 4032460"/>
                <a:gd name="connsiteY14" fmla="*/ 70784 h 425421"/>
                <a:gd name="connsiteX15" fmla="*/ 2338003 w 4032460"/>
                <a:gd name="connsiteY15" fmla="*/ 57783 h 425421"/>
                <a:gd name="connsiteX16" fmla="*/ 2468012 w 4032460"/>
                <a:gd name="connsiteY16" fmla="*/ 135789 h 425421"/>
                <a:gd name="connsiteX17" fmla="*/ 2559019 w 4032460"/>
                <a:gd name="connsiteY17" fmla="*/ 192126 h 425421"/>
                <a:gd name="connsiteX18" fmla="*/ 2806037 w 4032460"/>
                <a:gd name="connsiteY18" fmla="*/ 170458 h 425421"/>
                <a:gd name="connsiteX19" fmla="*/ 2992384 w 4032460"/>
                <a:gd name="connsiteY19" fmla="*/ 183459 h 425421"/>
                <a:gd name="connsiteX20" fmla="*/ 3287072 w 4032460"/>
                <a:gd name="connsiteY20" fmla="*/ 291800 h 425421"/>
                <a:gd name="connsiteX21" fmla="*/ 3408414 w 4032460"/>
                <a:gd name="connsiteY21" fmla="*/ 239796 h 425421"/>
                <a:gd name="connsiteX22" fmla="*/ 3460418 w 4032460"/>
                <a:gd name="connsiteY22" fmla="*/ 326469 h 425421"/>
                <a:gd name="connsiteX23" fmla="*/ 3516756 w 4032460"/>
                <a:gd name="connsiteY23" fmla="*/ 343804 h 425421"/>
                <a:gd name="connsiteX24" fmla="*/ 3529757 w 4032460"/>
                <a:gd name="connsiteY24" fmla="*/ 382807 h 425421"/>
                <a:gd name="connsiteX25" fmla="*/ 500536 w 4032460"/>
                <a:gd name="connsiteY25" fmla="*/ 391474 h 425421"/>
                <a:gd name="connsiteX26" fmla="*/ 526538 w 4032460"/>
                <a:gd name="connsiteY26" fmla="*/ 369806 h 425421"/>
                <a:gd name="connsiteX27" fmla="*/ 656547 w 4032460"/>
                <a:gd name="connsiteY27" fmla="*/ 57783 h 42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32460" h="425421">
                  <a:moveTo>
                    <a:pt x="656547" y="57783"/>
                  </a:moveTo>
                  <a:cubicBezTo>
                    <a:pt x="703495" y="12280"/>
                    <a:pt x="748276" y="96786"/>
                    <a:pt x="808225" y="96786"/>
                  </a:cubicBezTo>
                  <a:cubicBezTo>
                    <a:pt x="868174" y="96786"/>
                    <a:pt x="969292" y="70784"/>
                    <a:pt x="1016240" y="57783"/>
                  </a:cubicBezTo>
                  <a:cubicBezTo>
                    <a:pt x="1063188" y="44782"/>
                    <a:pt x="1058132" y="18058"/>
                    <a:pt x="1089912" y="18780"/>
                  </a:cubicBezTo>
                  <a:cubicBezTo>
                    <a:pt x="1121692" y="19502"/>
                    <a:pt x="1162140" y="44060"/>
                    <a:pt x="1206921" y="62117"/>
                  </a:cubicBezTo>
                  <a:cubicBezTo>
                    <a:pt x="1251702" y="80174"/>
                    <a:pt x="1309483" y="135066"/>
                    <a:pt x="1358598" y="127121"/>
                  </a:cubicBezTo>
                  <a:cubicBezTo>
                    <a:pt x="1407713" y="119176"/>
                    <a:pt x="1460439" y="28892"/>
                    <a:pt x="1501609" y="14446"/>
                  </a:cubicBezTo>
                  <a:cubicBezTo>
                    <a:pt x="1542779" y="0"/>
                    <a:pt x="1576003" y="31781"/>
                    <a:pt x="1605616" y="40448"/>
                  </a:cubicBezTo>
                  <a:cubicBezTo>
                    <a:pt x="1635229" y="49115"/>
                    <a:pt x="1656175" y="69339"/>
                    <a:pt x="1679288" y="66450"/>
                  </a:cubicBezTo>
                  <a:cubicBezTo>
                    <a:pt x="1702401" y="63561"/>
                    <a:pt x="1721903" y="28170"/>
                    <a:pt x="1744293" y="23114"/>
                  </a:cubicBezTo>
                  <a:cubicBezTo>
                    <a:pt x="1766683" y="18058"/>
                    <a:pt x="1776795" y="20947"/>
                    <a:pt x="1813631" y="36115"/>
                  </a:cubicBezTo>
                  <a:cubicBezTo>
                    <a:pt x="1850467" y="51283"/>
                    <a:pt x="1929195" y="115565"/>
                    <a:pt x="1965309" y="114120"/>
                  </a:cubicBezTo>
                  <a:cubicBezTo>
                    <a:pt x="2001423" y="112675"/>
                    <a:pt x="1996367" y="26725"/>
                    <a:pt x="2030314" y="27447"/>
                  </a:cubicBezTo>
                  <a:cubicBezTo>
                    <a:pt x="2064261" y="28169"/>
                    <a:pt x="2130711" y="111231"/>
                    <a:pt x="2168991" y="118454"/>
                  </a:cubicBezTo>
                  <a:cubicBezTo>
                    <a:pt x="2207271" y="125677"/>
                    <a:pt x="2231828" y="80896"/>
                    <a:pt x="2259997" y="70784"/>
                  </a:cubicBezTo>
                  <a:cubicBezTo>
                    <a:pt x="2288166" y="60672"/>
                    <a:pt x="2303334" y="46949"/>
                    <a:pt x="2338003" y="57783"/>
                  </a:cubicBezTo>
                  <a:cubicBezTo>
                    <a:pt x="2372672" y="68617"/>
                    <a:pt x="2431176" y="113399"/>
                    <a:pt x="2468012" y="135789"/>
                  </a:cubicBezTo>
                  <a:cubicBezTo>
                    <a:pt x="2504848" y="158179"/>
                    <a:pt x="2502682" y="186348"/>
                    <a:pt x="2559019" y="192126"/>
                  </a:cubicBezTo>
                  <a:cubicBezTo>
                    <a:pt x="2615356" y="197904"/>
                    <a:pt x="2733810" y="171902"/>
                    <a:pt x="2806037" y="170458"/>
                  </a:cubicBezTo>
                  <a:cubicBezTo>
                    <a:pt x="2878264" y="169014"/>
                    <a:pt x="2912212" y="163235"/>
                    <a:pt x="2992384" y="183459"/>
                  </a:cubicBezTo>
                  <a:cubicBezTo>
                    <a:pt x="3072557" y="203683"/>
                    <a:pt x="3217734" y="282410"/>
                    <a:pt x="3287072" y="291800"/>
                  </a:cubicBezTo>
                  <a:cubicBezTo>
                    <a:pt x="3356410" y="301190"/>
                    <a:pt x="3379523" y="234018"/>
                    <a:pt x="3408414" y="239796"/>
                  </a:cubicBezTo>
                  <a:cubicBezTo>
                    <a:pt x="3437305" y="245574"/>
                    <a:pt x="3442361" y="309134"/>
                    <a:pt x="3460418" y="326469"/>
                  </a:cubicBezTo>
                  <a:cubicBezTo>
                    <a:pt x="3478475" y="343804"/>
                    <a:pt x="3505200" y="334414"/>
                    <a:pt x="3516756" y="343804"/>
                  </a:cubicBezTo>
                  <a:cubicBezTo>
                    <a:pt x="3528313" y="353194"/>
                    <a:pt x="4032460" y="374862"/>
                    <a:pt x="3529757" y="382807"/>
                  </a:cubicBezTo>
                  <a:cubicBezTo>
                    <a:pt x="3027054" y="390752"/>
                    <a:pt x="1001072" y="393641"/>
                    <a:pt x="500536" y="391474"/>
                  </a:cubicBezTo>
                  <a:cubicBezTo>
                    <a:pt x="0" y="389307"/>
                    <a:pt x="504148" y="425421"/>
                    <a:pt x="526538" y="369806"/>
                  </a:cubicBezTo>
                  <a:cubicBezTo>
                    <a:pt x="548929" y="314191"/>
                    <a:pt x="609599" y="103286"/>
                    <a:pt x="656547" y="5778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orme libre 100"/>
            <p:cNvSpPr/>
            <p:nvPr/>
          </p:nvSpPr>
          <p:spPr>
            <a:xfrm>
              <a:off x="1522184" y="2215878"/>
              <a:ext cx="904119" cy="182034"/>
            </a:xfrm>
            <a:custGeom>
              <a:avLst/>
              <a:gdLst>
                <a:gd name="connsiteX0" fmla="*/ 358019 w 904119"/>
                <a:gd name="connsiteY0" fmla="*/ 156634 h 182034"/>
                <a:gd name="connsiteX1" fmla="*/ 176591 w 904119"/>
                <a:gd name="connsiteY1" fmla="*/ 145748 h 182034"/>
                <a:gd name="connsiteX2" fmla="*/ 111276 w 904119"/>
                <a:gd name="connsiteY2" fmla="*/ 105834 h 182034"/>
                <a:gd name="connsiteX3" fmla="*/ 35076 w 904119"/>
                <a:gd name="connsiteY3" fmla="*/ 127605 h 182034"/>
                <a:gd name="connsiteX4" fmla="*/ 2419 w 904119"/>
                <a:gd name="connsiteY4" fmla="*/ 120348 h 182034"/>
                <a:gd name="connsiteX5" fmla="*/ 20562 w 904119"/>
                <a:gd name="connsiteY5" fmla="*/ 84062 h 182034"/>
                <a:gd name="connsiteX6" fmla="*/ 53219 w 904119"/>
                <a:gd name="connsiteY6" fmla="*/ 22377 h 182034"/>
                <a:gd name="connsiteX7" fmla="*/ 96762 w 904119"/>
                <a:gd name="connsiteY7" fmla="*/ 36891 h 182034"/>
                <a:gd name="connsiteX8" fmla="*/ 147562 w 904119"/>
                <a:gd name="connsiteY8" fmla="*/ 22377 h 182034"/>
                <a:gd name="connsiteX9" fmla="*/ 187476 w 904119"/>
                <a:gd name="connsiteY9" fmla="*/ 4234 h 182034"/>
                <a:gd name="connsiteX10" fmla="*/ 252791 w 904119"/>
                <a:gd name="connsiteY10" fmla="*/ 40520 h 182034"/>
                <a:gd name="connsiteX11" fmla="*/ 292705 w 904119"/>
                <a:gd name="connsiteY11" fmla="*/ 605 h 182034"/>
                <a:gd name="connsiteX12" fmla="*/ 336248 w 904119"/>
                <a:gd name="connsiteY12" fmla="*/ 44148 h 182034"/>
                <a:gd name="connsiteX13" fmla="*/ 368905 w 904119"/>
                <a:gd name="connsiteY13" fmla="*/ 44148 h 182034"/>
                <a:gd name="connsiteX14" fmla="*/ 412448 w 904119"/>
                <a:gd name="connsiteY14" fmla="*/ 11491 h 182034"/>
                <a:gd name="connsiteX15" fmla="*/ 448734 w 904119"/>
                <a:gd name="connsiteY15" fmla="*/ 7862 h 182034"/>
                <a:gd name="connsiteX16" fmla="*/ 477762 w 904119"/>
                <a:gd name="connsiteY16" fmla="*/ 36891 h 182034"/>
                <a:gd name="connsiteX17" fmla="*/ 539448 w 904119"/>
                <a:gd name="connsiteY17" fmla="*/ 29634 h 182034"/>
                <a:gd name="connsiteX18" fmla="*/ 582991 w 904119"/>
                <a:gd name="connsiteY18" fmla="*/ 51405 h 182034"/>
                <a:gd name="connsiteX19" fmla="*/ 666448 w 904119"/>
                <a:gd name="connsiteY19" fmla="*/ 55034 h 182034"/>
                <a:gd name="connsiteX20" fmla="*/ 706362 w 904119"/>
                <a:gd name="connsiteY20" fmla="*/ 47777 h 182034"/>
                <a:gd name="connsiteX21" fmla="*/ 764419 w 904119"/>
                <a:gd name="connsiteY21" fmla="*/ 55034 h 182034"/>
                <a:gd name="connsiteX22" fmla="*/ 804334 w 904119"/>
                <a:gd name="connsiteY22" fmla="*/ 33262 h 182034"/>
                <a:gd name="connsiteX23" fmla="*/ 840619 w 904119"/>
                <a:gd name="connsiteY23" fmla="*/ 62291 h 182034"/>
                <a:gd name="connsiteX24" fmla="*/ 880534 w 904119"/>
                <a:gd name="connsiteY24" fmla="*/ 84062 h 182034"/>
                <a:gd name="connsiteX25" fmla="*/ 902305 w 904119"/>
                <a:gd name="connsiteY25" fmla="*/ 109462 h 182034"/>
                <a:gd name="connsiteX26" fmla="*/ 891419 w 904119"/>
                <a:gd name="connsiteY26" fmla="*/ 123977 h 182034"/>
                <a:gd name="connsiteX27" fmla="*/ 836991 w 904119"/>
                <a:gd name="connsiteY27" fmla="*/ 134862 h 182034"/>
                <a:gd name="connsiteX28" fmla="*/ 771676 w 904119"/>
                <a:gd name="connsiteY28" fmla="*/ 163891 h 182034"/>
                <a:gd name="connsiteX29" fmla="*/ 630162 w 904119"/>
                <a:gd name="connsiteY29" fmla="*/ 149377 h 182034"/>
                <a:gd name="connsiteX30" fmla="*/ 582991 w 904119"/>
                <a:gd name="connsiteY30" fmla="*/ 182034 h 182034"/>
                <a:gd name="connsiteX31" fmla="*/ 524934 w 904119"/>
                <a:gd name="connsiteY31" fmla="*/ 149377 h 182034"/>
                <a:gd name="connsiteX32" fmla="*/ 481391 w 904119"/>
                <a:gd name="connsiteY32" fmla="*/ 171148 h 182034"/>
                <a:gd name="connsiteX33" fmla="*/ 416076 w 904119"/>
                <a:gd name="connsiteY33" fmla="*/ 174777 h 182034"/>
                <a:gd name="connsiteX34" fmla="*/ 358019 w 904119"/>
                <a:gd name="connsiteY34" fmla="*/ 156634 h 18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4119" h="182034">
                  <a:moveTo>
                    <a:pt x="358019" y="156634"/>
                  </a:moveTo>
                  <a:cubicBezTo>
                    <a:pt x="318105" y="151796"/>
                    <a:pt x="217715" y="154215"/>
                    <a:pt x="176591" y="145748"/>
                  </a:cubicBezTo>
                  <a:cubicBezTo>
                    <a:pt x="135467" y="137281"/>
                    <a:pt x="134862" y="108858"/>
                    <a:pt x="111276" y="105834"/>
                  </a:cubicBezTo>
                  <a:cubicBezTo>
                    <a:pt x="87690" y="102810"/>
                    <a:pt x="53219" y="125186"/>
                    <a:pt x="35076" y="127605"/>
                  </a:cubicBezTo>
                  <a:cubicBezTo>
                    <a:pt x="16933" y="130024"/>
                    <a:pt x="4838" y="127605"/>
                    <a:pt x="2419" y="120348"/>
                  </a:cubicBezTo>
                  <a:cubicBezTo>
                    <a:pt x="0" y="113091"/>
                    <a:pt x="12095" y="100391"/>
                    <a:pt x="20562" y="84062"/>
                  </a:cubicBezTo>
                  <a:cubicBezTo>
                    <a:pt x="29029" y="67733"/>
                    <a:pt x="40519" y="30239"/>
                    <a:pt x="53219" y="22377"/>
                  </a:cubicBezTo>
                  <a:cubicBezTo>
                    <a:pt x="65919" y="14515"/>
                    <a:pt x="81038" y="36891"/>
                    <a:pt x="96762" y="36891"/>
                  </a:cubicBezTo>
                  <a:cubicBezTo>
                    <a:pt x="112486" y="36891"/>
                    <a:pt x="132443" y="27820"/>
                    <a:pt x="147562" y="22377"/>
                  </a:cubicBezTo>
                  <a:cubicBezTo>
                    <a:pt x="162681" y="16934"/>
                    <a:pt x="169938" y="1210"/>
                    <a:pt x="187476" y="4234"/>
                  </a:cubicBezTo>
                  <a:cubicBezTo>
                    <a:pt x="205014" y="7258"/>
                    <a:pt x="235253" y="41125"/>
                    <a:pt x="252791" y="40520"/>
                  </a:cubicBezTo>
                  <a:cubicBezTo>
                    <a:pt x="270329" y="39915"/>
                    <a:pt x="278796" y="0"/>
                    <a:pt x="292705" y="605"/>
                  </a:cubicBezTo>
                  <a:cubicBezTo>
                    <a:pt x="306615" y="1210"/>
                    <a:pt x="323548" y="36891"/>
                    <a:pt x="336248" y="44148"/>
                  </a:cubicBezTo>
                  <a:cubicBezTo>
                    <a:pt x="348948" y="51405"/>
                    <a:pt x="356205" y="49591"/>
                    <a:pt x="368905" y="44148"/>
                  </a:cubicBezTo>
                  <a:cubicBezTo>
                    <a:pt x="381605" y="38705"/>
                    <a:pt x="399143" y="17539"/>
                    <a:pt x="412448" y="11491"/>
                  </a:cubicBezTo>
                  <a:cubicBezTo>
                    <a:pt x="425753" y="5443"/>
                    <a:pt x="437848" y="3629"/>
                    <a:pt x="448734" y="7862"/>
                  </a:cubicBezTo>
                  <a:cubicBezTo>
                    <a:pt x="459620" y="12095"/>
                    <a:pt x="462643" y="33262"/>
                    <a:pt x="477762" y="36891"/>
                  </a:cubicBezTo>
                  <a:cubicBezTo>
                    <a:pt x="492881" y="40520"/>
                    <a:pt x="521910" y="27215"/>
                    <a:pt x="539448" y="29634"/>
                  </a:cubicBezTo>
                  <a:cubicBezTo>
                    <a:pt x="556986" y="32053"/>
                    <a:pt x="561824" y="47172"/>
                    <a:pt x="582991" y="51405"/>
                  </a:cubicBezTo>
                  <a:cubicBezTo>
                    <a:pt x="604158" y="55638"/>
                    <a:pt x="645886" y="55639"/>
                    <a:pt x="666448" y="55034"/>
                  </a:cubicBezTo>
                  <a:cubicBezTo>
                    <a:pt x="687010" y="54429"/>
                    <a:pt x="690034" y="47777"/>
                    <a:pt x="706362" y="47777"/>
                  </a:cubicBezTo>
                  <a:cubicBezTo>
                    <a:pt x="722690" y="47777"/>
                    <a:pt x="748090" y="57453"/>
                    <a:pt x="764419" y="55034"/>
                  </a:cubicBezTo>
                  <a:cubicBezTo>
                    <a:pt x="780748" y="52615"/>
                    <a:pt x="791634" y="32053"/>
                    <a:pt x="804334" y="33262"/>
                  </a:cubicBezTo>
                  <a:cubicBezTo>
                    <a:pt x="817034" y="34471"/>
                    <a:pt x="827919" y="53824"/>
                    <a:pt x="840619" y="62291"/>
                  </a:cubicBezTo>
                  <a:cubicBezTo>
                    <a:pt x="853319" y="70758"/>
                    <a:pt x="870253" y="76200"/>
                    <a:pt x="880534" y="84062"/>
                  </a:cubicBezTo>
                  <a:cubicBezTo>
                    <a:pt x="890815" y="91924"/>
                    <a:pt x="900491" y="102810"/>
                    <a:pt x="902305" y="109462"/>
                  </a:cubicBezTo>
                  <a:cubicBezTo>
                    <a:pt x="904119" y="116114"/>
                    <a:pt x="902305" y="119744"/>
                    <a:pt x="891419" y="123977"/>
                  </a:cubicBezTo>
                  <a:cubicBezTo>
                    <a:pt x="880533" y="128210"/>
                    <a:pt x="856948" y="128210"/>
                    <a:pt x="836991" y="134862"/>
                  </a:cubicBezTo>
                  <a:cubicBezTo>
                    <a:pt x="817034" y="141514"/>
                    <a:pt x="806147" y="161472"/>
                    <a:pt x="771676" y="163891"/>
                  </a:cubicBezTo>
                  <a:cubicBezTo>
                    <a:pt x="737205" y="166310"/>
                    <a:pt x="661610" y="146353"/>
                    <a:pt x="630162" y="149377"/>
                  </a:cubicBezTo>
                  <a:cubicBezTo>
                    <a:pt x="598715" y="152401"/>
                    <a:pt x="600529" y="182034"/>
                    <a:pt x="582991" y="182034"/>
                  </a:cubicBezTo>
                  <a:cubicBezTo>
                    <a:pt x="565453" y="182034"/>
                    <a:pt x="541867" y="151191"/>
                    <a:pt x="524934" y="149377"/>
                  </a:cubicBezTo>
                  <a:cubicBezTo>
                    <a:pt x="508001" y="147563"/>
                    <a:pt x="499534" y="166915"/>
                    <a:pt x="481391" y="171148"/>
                  </a:cubicBezTo>
                  <a:cubicBezTo>
                    <a:pt x="463248" y="175381"/>
                    <a:pt x="437848" y="177801"/>
                    <a:pt x="416076" y="174777"/>
                  </a:cubicBezTo>
                  <a:cubicBezTo>
                    <a:pt x="394305" y="171753"/>
                    <a:pt x="397933" y="161472"/>
                    <a:pt x="358019" y="15663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orme libre 102"/>
            <p:cNvSpPr/>
            <p:nvPr/>
          </p:nvSpPr>
          <p:spPr>
            <a:xfrm>
              <a:off x="2500268" y="1383489"/>
              <a:ext cx="569081" cy="396044"/>
            </a:xfrm>
            <a:custGeom>
              <a:avLst/>
              <a:gdLst>
                <a:gd name="connsiteX0" fmla="*/ 499533 w 569081"/>
                <a:gd name="connsiteY0" fmla="*/ 20562 h 290286"/>
                <a:gd name="connsiteX1" fmla="*/ 423333 w 569081"/>
                <a:gd name="connsiteY1" fmla="*/ 42334 h 290286"/>
                <a:gd name="connsiteX2" fmla="*/ 343504 w 569081"/>
                <a:gd name="connsiteY2" fmla="*/ 74991 h 290286"/>
                <a:gd name="connsiteX3" fmla="*/ 216504 w 569081"/>
                <a:gd name="connsiteY3" fmla="*/ 78619 h 290286"/>
                <a:gd name="connsiteX4" fmla="*/ 71362 w 569081"/>
                <a:gd name="connsiteY4" fmla="*/ 162076 h 290286"/>
                <a:gd name="connsiteX5" fmla="*/ 16933 w 569081"/>
                <a:gd name="connsiteY5" fmla="*/ 234648 h 290286"/>
                <a:gd name="connsiteX6" fmla="*/ 172962 w 569081"/>
                <a:gd name="connsiteY6" fmla="*/ 238276 h 290286"/>
                <a:gd name="connsiteX7" fmla="*/ 307219 w 569081"/>
                <a:gd name="connsiteY7" fmla="*/ 281819 h 290286"/>
                <a:gd name="connsiteX8" fmla="*/ 379790 w 569081"/>
                <a:gd name="connsiteY8" fmla="*/ 187476 h 290286"/>
                <a:gd name="connsiteX9" fmla="*/ 517676 w 569081"/>
                <a:gd name="connsiteY9" fmla="*/ 129419 h 290286"/>
                <a:gd name="connsiteX10" fmla="*/ 568476 w 569081"/>
                <a:gd name="connsiteY10" fmla="*/ 20562 h 290286"/>
                <a:gd name="connsiteX11" fmla="*/ 499533 w 569081"/>
                <a:gd name="connsiteY11" fmla="*/ 20562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081" h="290286">
                  <a:moveTo>
                    <a:pt x="499533" y="20562"/>
                  </a:moveTo>
                  <a:cubicBezTo>
                    <a:pt x="475343" y="24191"/>
                    <a:pt x="449338" y="33263"/>
                    <a:pt x="423333" y="42334"/>
                  </a:cubicBezTo>
                  <a:cubicBezTo>
                    <a:pt x="397328" y="51405"/>
                    <a:pt x="377975" y="68944"/>
                    <a:pt x="343504" y="74991"/>
                  </a:cubicBezTo>
                  <a:cubicBezTo>
                    <a:pt x="309033" y="81038"/>
                    <a:pt x="261861" y="64105"/>
                    <a:pt x="216504" y="78619"/>
                  </a:cubicBezTo>
                  <a:cubicBezTo>
                    <a:pt x="171147" y="93133"/>
                    <a:pt x="104624" y="136071"/>
                    <a:pt x="71362" y="162076"/>
                  </a:cubicBezTo>
                  <a:cubicBezTo>
                    <a:pt x="38100" y="188081"/>
                    <a:pt x="0" y="221948"/>
                    <a:pt x="16933" y="234648"/>
                  </a:cubicBezTo>
                  <a:cubicBezTo>
                    <a:pt x="33866" y="247348"/>
                    <a:pt x="124581" y="230414"/>
                    <a:pt x="172962" y="238276"/>
                  </a:cubicBezTo>
                  <a:cubicBezTo>
                    <a:pt x="221343" y="246138"/>
                    <a:pt x="272748" y="290286"/>
                    <a:pt x="307219" y="281819"/>
                  </a:cubicBezTo>
                  <a:cubicBezTo>
                    <a:pt x="341690" y="273352"/>
                    <a:pt x="344714" y="212876"/>
                    <a:pt x="379790" y="187476"/>
                  </a:cubicBezTo>
                  <a:cubicBezTo>
                    <a:pt x="414866" y="162076"/>
                    <a:pt x="486229" y="157238"/>
                    <a:pt x="517676" y="129419"/>
                  </a:cubicBezTo>
                  <a:cubicBezTo>
                    <a:pt x="549123" y="101600"/>
                    <a:pt x="569081" y="41124"/>
                    <a:pt x="568476" y="20562"/>
                  </a:cubicBezTo>
                  <a:cubicBezTo>
                    <a:pt x="567871" y="0"/>
                    <a:pt x="523723" y="16933"/>
                    <a:pt x="499533" y="205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2205253" y="1384687"/>
              <a:ext cx="936104" cy="3167154"/>
            </a:xfrm>
            <a:custGeom>
              <a:avLst/>
              <a:gdLst>
                <a:gd name="connsiteX0" fmla="*/ 806824 w 824753"/>
                <a:gd name="connsiteY0" fmla="*/ 11206 h 2918011"/>
                <a:gd name="connsiteX1" fmla="*/ 699247 w 824753"/>
                <a:gd name="connsiteY1" fmla="*/ 71717 h 2918011"/>
                <a:gd name="connsiteX2" fmla="*/ 591671 w 824753"/>
                <a:gd name="connsiteY2" fmla="*/ 112058 h 2918011"/>
                <a:gd name="connsiteX3" fmla="*/ 578224 w 824753"/>
                <a:gd name="connsiteY3" fmla="*/ 239806 h 2918011"/>
                <a:gd name="connsiteX4" fmla="*/ 430306 w 824753"/>
                <a:gd name="connsiteY4" fmla="*/ 280147 h 2918011"/>
                <a:gd name="connsiteX5" fmla="*/ 376518 w 824753"/>
                <a:gd name="connsiteY5" fmla="*/ 340658 h 2918011"/>
                <a:gd name="connsiteX6" fmla="*/ 336177 w 824753"/>
                <a:gd name="connsiteY6" fmla="*/ 401170 h 2918011"/>
                <a:gd name="connsiteX7" fmla="*/ 316006 w 824753"/>
                <a:gd name="connsiteY7" fmla="*/ 522194 h 2918011"/>
                <a:gd name="connsiteX8" fmla="*/ 262218 w 824753"/>
                <a:gd name="connsiteY8" fmla="*/ 623047 h 2918011"/>
                <a:gd name="connsiteX9" fmla="*/ 248771 w 824753"/>
                <a:gd name="connsiteY9" fmla="*/ 717176 h 2918011"/>
                <a:gd name="connsiteX10" fmla="*/ 235324 w 824753"/>
                <a:gd name="connsiteY10" fmla="*/ 797858 h 2918011"/>
                <a:gd name="connsiteX11" fmla="*/ 188259 w 824753"/>
                <a:gd name="connsiteY11" fmla="*/ 939053 h 2918011"/>
                <a:gd name="connsiteX12" fmla="*/ 154642 w 824753"/>
                <a:gd name="connsiteY12" fmla="*/ 965947 h 2918011"/>
                <a:gd name="connsiteX13" fmla="*/ 114300 w 824753"/>
                <a:gd name="connsiteY13" fmla="*/ 1275229 h 2918011"/>
                <a:gd name="connsiteX14" fmla="*/ 67236 w 824753"/>
                <a:gd name="connsiteY14" fmla="*/ 1450041 h 2918011"/>
                <a:gd name="connsiteX15" fmla="*/ 20171 w 824753"/>
                <a:gd name="connsiteY15" fmla="*/ 1866900 h 2918011"/>
                <a:gd name="connsiteX16" fmla="*/ 0 w 824753"/>
                <a:gd name="connsiteY16" fmla="*/ 2458570 h 2918011"/>
                <a:gd name="connsiteX17" fmla="*/ 20171 w 824753"/>
                <a:gd name="connsiteY17" fmla="*/ 2801470 h 2918011"/>
                <a:gd name="connsiteX18" fmla="*/ 40342 w 824753"/>
                <a:gd name="connsiteY18" fmla="*/ 2915770 h 2918011"/>
                <a:gd name="connsiteX19" fmla="*/ 147918 w 824753"/>
                <a:gd name="connsiteY19" fmla="*/ 2788023 h 2918011"/>
                <a:gd name="connsiteX20" fmla="*/ 154642 w 824753"/>
                <a:gd name="connsiteY20" fmla="*/ 2747682 h 2918011"/>
                <a:gd name="connsiteX21" fmla="*/ 127747 w 824753"/>
                <a:gd name="connsiteY21" fmla="*/ 2613211 h 2918011"/>
                <a:gd name="connsiteX22" fmla="*/ 121024 w 824753"/>
                <a:gd name="connsiteY22" fmla="*/ 2290482 h 2918011"/>
                <a:gd name="connsiteX23" fmla="*/ 147918 w 824753"/>
                <a:gd name="connsiteY23" fmla="*/ 1893794 h 2918011"/>
                <a:gd name="connsiteX24" fmla="*/ 201706 w 824753"/>
                <a:gd name="connsiteY24" fmla="*/ 1369358 h 2918011"/>
                <a:gd name="connsiteX25" fmla="*/ 268942 w 824753"/>
                <a:gd name="connsiteY25" fmla="*/ 1073523 h 2918011"/>
                <a:gd name="connsiteX26" fmla="*/ 383242 w 824753"/>
                <a:gd name="connsiteY26" fmla="*/ 697006 h 2918011"/>
                <a:gd name="connsiteX27" fmla="*/ 537883 w 824753"/>
                <a:gd name="connsiteY27" fmla="*/ 394447 h 2918011"/>
                <a:gd name="connsiteX28" fmla="*/ 779930 w 824753"/>
                <a:gd name="connsiteY28" fmla="*/ 165847 h 2918011"/>
                <a:gd name="connsiteX29" fmla="*/ 806824 w 824753"/>
                <a:gd name="connsiteY29" fmla="*/ 138953 h 2918011"/>
                <a:gd name="connsiteX30" fmla="*/ 806824 w 824753"/>
                <a:gd name="connsiteY30" fmla="*/ 11206 h 291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4753" h="2918011">
                  <a:moveTo>
                    <a:pt x="806824" y="11206"/>
                  </a:moveTo>
                  <a:cubicBezTo>
                    <a:pt x="788895" y="0"/>
                    <a:pt x="735106" y="54908"/>
                    <a:pt x="699247" y="71717"/>
                  </a:cubicBezTo>
                  <a:cubicBezTo>
                    <a:pt x="663388" y="88526"/>
                    <a:pt x="611842" y="84043"/>
                    <a:pt x="591671" y="112058"/>
                  </a:cubicBezTo>
                  <a:cubicBezTo>
                    <a:pt x="571500" y="140073"/>
                    <a:pt x="605118" y="211791"/>
                    <a:pt x="578224" y="239806"/>
                  </a:cubicBezTo>
                  <a:cubicBezTo>
                    <a:pt x="551330" y="267821"/>
                    <a:pt x="463924" y="263338"/>
                    <a:pt x="430306" y="280147"/>
                  </a:cubicBezTo>
                  <a:cubicBezTo>
                    <a:pt x="396688" y="296956"/>
                    <a:pt x="392206" y="320488"/>
                    <a:pt x="376518" y="340658"/>
                  </a:cubicBezTo>
                  <a:cubicBezTo>
                    <a:pt x="360830" y="360828"/>
                    <a:pt x="346262" y="370914"/>
                    <a:pt x="336177" y="401170"/>
                  </a:cubicBezTo>
                  <a:cubicBezTo>
                    <a:pt x="326092" y="431426"/>
                    <a:pt x="328333" y="485214"/>
                    <a:pt x="316006" y="522194"/>
                  </a:cubicBezTo>
                  <a:cubicBezTo>
                    <a:pt x="303679" y="559174"/>
                    <a:pt x="273424" y="590550"/>
                    <a:pt x="262218" y="623047"/>
                  </a:cubicBezTo>
                  <a:cubicBezTo>
                    <a:pt x="251012" y="655544"/>
                    <a:pt x="253253" y="688041"/>
                    <a:pt x="248771" y="717176"/>
                  </a:cubicBezTo>
                  <a:cubicBezTo>
                    <a:pt x="244289" y="746311"/>
                    <a:pt x="245409" y="760879"/>
                    <a:pt x="235324" y="797858"/>
                  </a:cubicBezTo>
                  <a:cubicBezTo>
                    <a:pt x="225239" y="834838"/>
                    <a:pt x="201706" y="911038"/>
                    <a:pt x="188259" y="939053"/>
                  </a:cubicBezTo>
                  <a:cubicBezTo>
                    <a:pt x="174812" y="967068"/>
                    <a:pt x="166968" y="909918"/>
                    <a:pt x="154642" y="965947"/>
                  </a:cubicBezTo>
                  <a:cubicBezTo>
                    <a:pt x="142316" y="1021976"/>
                    <a:pt x="128868" y="1194547"/>
                    <a:pt x="114300" y="1275229"/>
                  </a:cubicBezTo>
                  <a:cubicBezTo>
                    <a:pt x="99732" y="1355911"/>
                    <a:pt x="82924" y="1351429"/>
                    <a:pt x="67236" y="1450041"/>
                  </a:cubicBezTo>
                  <a:cubicBezTo>
                    <a:pt x="51548" y="1548653"/>
                    <a:pt x="31377" y="1698812"/>
                    <a:pt x="20171" y="1866900"/>
                  </a:cubicBezTo>
                  <a:cubicBezTo>
                    <a:pt x="8965" y="2034988"/>
                    <a:pt x="0" y="2302808"/>
                    <a:pt x="0" y="2458570"/>
                  </a:cubicBezTo>
                  <a:cubicBezTo>
                    <a:pt x="0" y="2614332"/>
                    <a:pt x="13447" y="2725270"/>
                    <a:pt x="20171" y="2801470"/>
                  </a:cubicBezTo>
                  <a:cubicBezTo>
                    <a:pt x="26895" y="2877670"/>
                    <a:pt x="19051" y="2918011"/>
                    <a:pt x="40342" y="2915770"/>
                  </a:cubicBezTo>
                  <a:cubicBezTo>
                    <a:pt x="61633" y="2913529"/>
                    <a:pt x="128868" y="2816038"/>
                    <a:pt x="147918" y="2788023"/>
                  </a:cubicBezTo>
                  <a:cubicBezTo>
                    <a:pt x="166968" y="2760008"/>
                    <a:pt x="158004" y="2776817"/>
                    <a:pt x="154642" y="2747682"/>
                  </a:cubicBezTo>
                  <a:cubicBezTo>
                    <a:pt x="151280" y="2718547"/>
                    <a:pt x="133350" y="2689411"/>
                    <a:pt x="127747" y="2613211"/>
                  </a:cubicBezTo>
                  <a:cubicBezTo>
                    <a:pt x="122144" y="2537011"/>
                    <a:pt x="117662" y="2410385"/>
                    <a:pt x="121024" y="2290482"/>
                  </a:cubicBezTo>
                  <a:cubicBezTo>
                    <a:pt x="124386" y="2170579"/>
                    <a:pt x="134471" y="2047315"/>
                    <a:pt x="147918" y="1893794"/>
                  </a:cubicBezTo>
                  <a:cubicBezTo>
                    <a:pt x="161365" y="1740273"/>
                    <a:pt x="181535" y="1506070"/>
                    <a:pt x="201706" y="1369358"/>
                  </a:cubicBezTo>
                  <a:cubicBezTo>
                    <a:pt x="221877" y="1232646"/>
                    <a:pt x="238686" y="1185582"/>
                    <a:pt x="268942" y="1073523"/>
                  </a:cubicBezTo>
                  <a:cubicBezTo>
                    <a:pt x="299198" y="961464"/>
                    <a:pt x="338418" y="810185"/>
                    <a:pt x="383242" y="697006"/>
                  </a:cubicBezTo>
                  <a:cubicBezTo>
                    <a:pt x="428066" y="583827"/>
                    <a:pt x="471768" y="482974"/>
                    <a:pt x="537883" y="394447"/>
                  </a:cubicBezTo>
                  <a:cubicBezTo>
                    <a:pt x="603998" y="305921"/>
                    <a:pt x="735107" y="208429"/>
                    <a:pt x="779930" y="165847"/>
                  </a:cubicBezTo>
                  <a:cubicBezTo>
                    <a:pt x="824753" y="123265"/>
                    <a:pt x="803462" y="164727"/>
                    <a:pt x="806824" y="138953"/>
                  </a:cubicBezTo>
                  <a:cubicBezTo>
                    <a:pt x="810186" y="113180"/>
                    <a:pt x="824753" y="22412"/>
                    <a:pt x="806824" y="1120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2303748" y="1491501"/>
              <a:ext cx="828092" cy="2988332"/>
            </a:xfrm>
            <a:custGeom>
              <a:avLst/>
              <a:gdLst>
                <a:gd name="connsiteX0" fmla="*/ 525557 w 560295"/>
                <a:gd name="connsiteY0" fmla="*/ 679076 h 2549338"/>
                <a:gd name="connsiteX1" fmla="*/ 323851 w 560295"/>
                <a:gd name="connsiteY1" fmla="*/ 968188 h 2549338"/>
                <a:gd name="connsiteX2" fmla="*/ 236445 w 560295"/>
                <a:gd name="connsiteY2" fmla="*/ 1506070 h 2549338"/>
                <a:gd name="connsiteX3" fmla="*/ 229721 w 560295"/>
                <a:gd name="connsiteY3" fmla="*/ 2043952 h 2549338"/>
                <a:gd name="connsiteX4" fmla="*/ 243168 w 560295"/>
                <a:gd name="connsiteY4" fmla="*/ 2312894 h 2549338"/>
                <a:gd name="connsiteX5" fmla="*/ 202827 w 560295"/>
                <a:gd name="connsiteY5" fmla="*/ 2339788 h 2549338"/>
                <a:gd name="connsiteX6" fmla="*/ 48186 w 560295"/>
                <a:gd name="connsiteY6" fmla="*/ 2528047 h 2549338"/>
                <a:gd name="connsiteX7" fmla="*/ 28015 w 560295"/>
                <a:gd name="connsiteY7" fmla="*/ 2467535 h 2549338"/>
                <a:gd name="connsiteX8" fmla="*/ 1121 w 560295"/>
                <a:gd name="connsiteY8" fmla="*/ 2238935 h 2549338"/>
                <a:gd name="connsiteX9" fmla="*/ 28015 w 560295"/>
                <a:gd name="connsiteY9" fmla="*/ 1546411 h 2549338"/>
                <a:gd name="connsiteX10" fmla="*/ 169209 w 560295"/>
                <a:gd name="connsiteY10" fmla="*/ 705970 h 2549338"/>
                <a:gd name="connsiteX11" fmla="*/ 397809 w 560295"/>
                <a:gd name="connsiteY11" fmla="*/ 188258 h 2549338"/>
                <a:gd name="connsiteX12" fmla="*/ 525557 w 560295"/>
                <a:gd name="connsiteY12" fmla="*/ 40341 h 2549338"/>
                <a:gd name="connsiteX13" fmla="*/ 545727 w 560295"/>
                <a:gd name="connsiteY13" fmla="*/ 40341 h 2549338"/>
                <a:gd name="connsiteX14" fmla="*/ 532280 w 560295"/>
                <a:gd name="connsiteY14" fmla="*/ 282388 h 2549338"/>
                <a:gd name="connsiteX15" fmla="*/ 525557 w 560295"/>
                <a:gd name="connsiteY15" fmla="*/ 679076 h 254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295" h="2549338">
                  <a:moveTo>
                    <a:pt x="525557" y="679076"/>
                  </a:moveTo>
                  <a:cubicBezTo>
                    <a:pt x="490819" y="793376"/>
                    <a:pt x="372036" y="830356"/>
                    <a:pt x="323851" y="968188"/>
                  </a:cubicBezTo>
                  <a:cubicBezTo>
                    <a:pt x="275666" y="1106020"/>
                    <a:pt x="252133" y="1326776"/>
                    <a:pt x="236445" y="1506070"/>
                  </a:cubicBezTo>
                  <a:cubicBezTo>
                    <a:pt x="220757" y="1685364"/>
                    <a:pt x="228601" y="1909481"/>
                    <a:pt x="229721" y="2043952"/>
                  </a:cubicBezTo>
                  <a:cubicBezTo>
                    <a:pt x="230842" y="2178423"/>
                    <a:pt x="247650" y="2263588"/>
                    <a:pt x="243168" y="2312894"/>
                  </a:cubicBezTo>
                  <a:cubicBezTo>
                    <a:pt x="238686" y="2362200"/>
                    <a:pt x="235324" y="2303929"/>
                    <a:pt x="202827" y="2339788"/>
                  </a:cubicBezTo>
                  <a:cubicBezTo>
                    <a:pt x="170330" y="2375647"/>
                    <a:pt x="77321" y="2506756"/>
                    <a:pt x="48186" y="2528047"/>
                  </a:cubicBezTo>
                  <a:cubicBezTo>
                    <a:pt x="19051" y="2549338"/>
                    <a:pt x="35859" y="2515720"/>
                    <a:pt x="28015" y="2467535"/>
                  </a:cubicBezTo>
                  <a:cubicBezTo>
                    <a:pt x="20171" y="2419350"/>
                    <a:pt x="1121" y="2392456"/>
                    <a:pt x="1121" y="2238935"/>
                  </a:cubicBezTo>
                  <a:cubicBezTo>
                    <a:pt x="1121" y="2085414"/>
                    <a:pt x="0" y="1801905"/>
                    <a:pt x="28015" y="1546411"/>
                  </a:cubicBezTo>
                  <a:cubicBezTo>
                    <a:pt x="56030" y="1290917"/>
                    <a:pt x="107577" y="932329"/>
                    <a:pt x="169209" y="705970"/>
                  </a:cubicBezTo>
                  <a:cubicBezTo>
                    <a:pt x="230841" y="479611"/>
                    <a:pt x="338418" y="299196"/>
                    <a:pt x="397809" y="188258"/>
                  </a:cubicBezTo>
                  <a:cubicBezTo>
                    <a:pt x="457200" y="77320"/>
                    <a:pt x="500904" y="64994"/>
                    <a:pt x="525557" y="40341"/>
                  </a:cubicBezTo>
                  <a:cubicBezTo>
                    <a:pt x="550210" y="15688"/>
                    <a:pt x="544607" y="0"/>
                    <a:pt x="545727" y="40341"/>
                  </a:cubicBezTo>
                  <a:cubicBezTo>
                    <a:pt x="546847" y="80682"/>
                    <a:pt x="533400" y="180415"/>
                    <a:pt x="532280" y="282388"/>
                  </a:cubicBezTo>
                  <a:cubicBezTo>
                    <a:pt x="531160" y="384361"/>
                    <a:pt x="560295" y="564776"/>
                    <a:pt x="525557" y="679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2"/>
            <p:cNvSpPr>
              <a:spLocks noChangeArrowheads="1"/>
            </p:cNvSpPr>
            <p:nvPr/>
          </p:nvSpPr>
          <p:spPr bwMode="auto">
            <a:xfrm>
              <a:off x="2627784" y="2996952"/>
              <a:ext cx="764045" cy="1024143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Verdana" pitchFamily="34" charset="0"/>
              </a:endParaRPr>
            </a:p>
          </p:txBody>
        </p:sp>
        <p:sp>
          <p:nvSpPr>
            <p:cNvPr id="111" name="Line 15"/>
            <p:cNvSpPr>
              <a:spLocks noChangeShapeType="1"/>
            </p:cNvSpPr>
            <p:nvPr/>
          </p:nvSpPr>
          <p:spPr bwMode="auto">
            <a:xfrm flipV="1">
              <a:off x="3038597" y="1095457"/>
              <a:ext cx="587479" cy="258068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7" name="Text Box 18"/>
            <p:cNvSpPr txBox="1">
              <a:spLocks noChangeArrowheads="1"/>
            </p:cNvSpPr>
            <p:nvPr/>
          </p:nvSpPr>
          <p:spPr bwMode="auto">
            <a:xfrm>
              <a:off x="2745313" y="1959554"/>
              <a:ext cx="1450975" cy="335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 dirty="0">
                  <a:solidFill>
                    <a:schemeClr val="bg1"/>
                  </a:solidFill>
                  <a:latin typeface="Verdana" pitchFamily="34" charset="0"/>
                </a:rPr>
                <a:t>Mantle</a:t>
              </a:r>
            </a:p>
          </p:txBody>
        </p:sp>
        <p:sp>
          <p:nvSpPr>
            <p:cNvPr id="120" name="Text Box 24"/>
            <p:cNvSpPr txBox="1">
              <a:spLocks noChangeArrowheads="1"/>
            </p:cNvSpPr>
            <p:nvPr/>
          </p:nvSpPr>
          <p:spPr bwMode="auto">
            <a:xfrm>
              <a:off x="1161137" y="3255697"/>
              <a:ext cx="1088379" cy="3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 dirty="0">
                  <a:solidFill>
                    <a:schemeClr val="bg1"/>
                  </a:solidFill>
                </a:rPr>
                <a:t>Океаны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1" name="Forme libre 120"/>
            <p:cNvSpPr/>
            <p:nvPr/>
          </p:nvSpPr>
          <p:spPr>
            <a:xfrm>
              <a:off x="1881433" y="5096146"/>
              <a:ext cx="1284791" cy="323020"/>
            </a:xfrm>
            <a:custGeom>
              <a:avLst/>
              <a:gdLst>
                <a:gd name="connsiteX0" fmla="*/ 1150597 w 1187011"/>
                <a:gd name="connsiteY0" fmla="*/ 271899 h 323020"/>
                <a:gd name="connsiteX1" fmla="*/ 186770 w 1187011"/>
                <a:gd name="connsiteY1" fmla="*/ 111261 h 323020"/>
                <a:gd name="connsiteX2" fmla="*/ 50845 w 1187011"/>
                <a:gd name="connsiteY2" fmla="*/ 50 h 323020"/>
                <a:gd name="connsiteX3" fmla="*/ 26132 w 1187011"/>
                <a:gd name="connsiteY3" fmla="*/ 98904 h 323020"/>
                <a:gd name="connsiteX4" fmla="*/ 409191 w 1187011"/>
                <a:gd name="connsiteY4" fmla="*/ 234828 h 323020"/>
                <a:gd name="connsiteX5" fmla="*/ 928175 w 1187011"/>
                <a:gd name="connsiteY5" fmla="*/ 321326 h 323020"/>
                <a:gd name="connsiteX6" fmla="*/ 1150597 w 1187011"/>
                <a:gd name="connsiteY6" fmla="*/ 271899 h 32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7011" h="323020">
                  <a:moveTo>
                    <a:pt x="1150597" y="271899"/>
                  </a:moveTo>
                  <a:cubicBezTo>
                    <a:pt x="1027030" y="236888"/>
                    <a:pt x="370062" y="156569"/>
                    <a:pt x="186770" y="111261"/>
                  </a:cubicBezTo>
                  <a:cubicBezTo>
                    <a:pt x="3478" y="65953"/>
                    <a:pt x="77618" y="2109"/>
                    <a:pt x="50845" y="50"/>
                  </a:cubicBezTo>
                  <a:cubicBezTo>
                    <a:pt x="24072" y="-2009"/>
                    <a:pt x="-33592" y="59774"/>
                    <a:pt x="26132" y="98904"/>
                  </a:cubicBezTo>
                  <a:cubicBezTo>
                    <a:pt x="85856" y="138034"/>
                    <a:pt x="258851" y="197758"/>
                    <a:pt x="409191" y="234828"/>
                  </a:cubicBezTo>
                  <a:cubicBezTo>
                    <a:pt x="559531" y="271898"/>
                    <a:pt x="802548" y="313088"/>
                    <a:pt x="928175" y="321326"/>
                  </a:cubicBezTo>
                  <a:cubicBezTo>
                    <a:pt x="1053802" y="329564"/>
                    <a:pt x="1274164" y="306910"/>
                    <a:pt x="1150597" y="27189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519771" y="2211475"/>
              <a:ext cx="581899" cy="2045617"/>
            </a:xfrm>
            <a:custGeom>
              <a:avLst/>
              <a:gdLst>
                <a:gd name="connsiteX0" fmla="*/ 518474 w 518474"/>
                <a:gd name="connsiteY0" fmla="*/ 0 h 2045617"/>
                <a:gd name="connsiteX1" fmla="*/ 292231 w 518474"/>
                <a:gd name="connsiteY1" fmla="*/ 179109 h 2045617"/>
                <a:gd name="connsiteX2" fmla="*/ 160256 w 518474"/>
                <a:gd name="connsiteY2" fmla="*/ 329938 h 2045617"/>
                <a:gd name="connsiteX3" fmla="*/ 56561 w 518474"/>
                <a:gd name="connsiteY3" fmla="*/ 593889 h 2045617"/>
                <a:gd name="connsiteX4" fmla="*/ 0 w 518474"/>
                <a:gd name="connsiteY4" fmla="*/ 1018095 h 2045617"/>
                <a:gd name="connsiteX5" fmla="*/ 28281 w 518474"/>
                <a:gd name="connsiteY5" fmla="*/ 2045617 h 2045617"/>
                <a:gd name="connsiteX6" fmla="*/ 348792 w 518474"/>
                <a:gd name="connsiteY6" fmla="*/ 1743959 h 2045617"/>
                <a:gd name="connsiteX7" fmla="*/ 301658 w 518474"/>
                <a:gd name="connsiteY7" fmla="*/ 1442301 h 2045617"/>
                <a:gd name="connsiteX8" fmla="*/ 348792 w 518474"/>
                <a:gd name="connsiteY8" fmla="*/ 1093509 h 2045617"/>
                <a:gd name="connsiteX9" fmla="*/ 424206 w 518474"/>
                <a:gd name="connsiteY9" fmla="*/ 904973 h 2045617"/>
                <a:gd name="connsiteX10" fmla="*/ 518474 w 518474"/>
                <a:gd name="connsiteY10" fmla="*/ 838986 h 2045617"/>
                <a:gd name="connsiteX11" fmla="*/ 518474 w 518474"/>
                <a:gd name="connsiteY11" fmla="*/ 0 h 204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474" h="2045617">
                  <a:moveTo>
                    <a:pt x="518474" y="0"/>
                  </a:moveTo>
                  <a:lnTo>
                    <a:pt x="292231" y="179109"/>
                  </a:lnTo>
                  <a:lnTo>
                    <a:pt x="160256" y="329938"/>
                  </a:lnTo>
                  <a:lnTo>
                    <a:pt x="56561" y="593889"/>
                  </a:lnTo>
                  <a:lnTo>
                    <a:pt x="0" y="1018095"/>
                  </a:lnTo>
                  <a:lnTo>
                    <a:pt x="28281" y="2045617"/>
                  </a:lnTo>
                  <a:lnTo>
                    <a:pt x="348792" y="1743959"/>
                  </a:lnTo>
                  <a:lnTo>
                    <a:pt x="301658" y="1442301"/>
                  </a:lnTo>
                  <a:lnTo>
                    <a:pt x="348792" y="1093509"/>
                  </a:lnTo>
                  <a:lnTo>
                    <a:pt x="424206" y="904973"/>
                  </a:lnTo>
                  <a:lnTo>
                    <a:pt x="518474" y="838986"/>
                  </a:lnTo>
                  <a:lnTo>
                    <a:pt x="51847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txBody>
            <a:bodyPr rtlCol="0" anchor="ctr"/>
            <a:lstStyle/>
            <a:p>
              <a:pPr algn="ctr"/>
              <a:endParaRPr lang="en-US" i="1" dirty="0">
                <a:noFill/>
                <a:latin typeface="Cambria Math" panose="02040503050406030204" pitchFamily="18" charset="0"/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2745313" y="2679634"/>
              <a:ext cx="1402807" cy="26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i="1" dirty="0">
                  <a:solidFill>
                    <a:schemeClr val="bg1"/>
                  </a:solidFill>
                  <a:latin typeface="Verdana" pitchFamily="34" charset="0"/>
                </a:rPr>
                <a:t>Жидкое ядро</a:t>
              </a:r>
              <a:endParaRPr lang="en-US" sz="1200" b="1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305042" y="2806582"/>
              <a:ext cx="1605986" cy="329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b="1" i="1" dirty="0">
                  <a:solidFill>
                    <a:schemeClr val="bg1"/>
                  </a:solidFill>
                </a:rPr>
                <a:t>Землетрясения</a:t>
              </a:r>
              <a:endParaRPr lang="en-US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43"/>
            <p:cNvSpPr>
              <a:spLocks noChangeArrowheads="1"/>
            </p:cNvSpPr>
            <p:nvPr/>
          </p:nvSpPr>
          <p:spPr bwMode="auto">
            <a:xfrm>
              <a:off x="976362" y="2492354"/>
              <a:ext cx="1802455" cy="3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b="1" i="1" dirty="0">
                  <a:solidFill>
                    <a:schemeClr val="bg1"/>
                  </a:solidFill>
                </a:rPr>
                <a:t>Пресные воды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 Box 20"/>
            <p:cNvSpPr txBox="1">
              <a:spLocks noChangeArrowheads="1"/>
            </p:cNvSpPr>
            <p:nvPr/>
          </p:nvSpPr>
          <p:spPr bwMode="auto">
            <a:xfrm>
              <a:off x="2418435" y="4040685"/>
              <a:ext cx="2600093" cy="26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i="1" dirty="0">
                  <a:solidFill>
                    <a:schemeClr val="bg1"/>
                  </a:solidFill>
                  <a:latin typeface="Verdana" pitchFamily="34" charset="0"/>
                </a:rPr>
                <a:t>твердое внутреннее ядро</a:t>
              </a:r>
              <a:endParaRPr lang="en-US" sz="1200" b="1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0" y="-3508"/>
            <a:ext cx="12192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 </a:t>
            </a:r>
            <a:r>
              <a:rPr lang="ru-RU" sz="3600" dirty="0"/>
              <a:t>Земля: нетвердое тело</a:t>
            </a:r>
            <a:endParaRPr lang="fr-FR" sz="3600" dirty="0"/>
          </a:p>
        </p:txBody>
      </p:sp>
      <p:sp>
        <p:nvSpPr>
          <p:cNvPr id="52" name="ZoneTexte 51"/>
          <p:cNvSpPr txBox="1"/>
          <p:nvPr/>
        </p:nvSpPr>
        <p:spPr>
          <a:xfrm>
            <a:off x="7412761" y="4881769"/>
            <a:ext cx="3177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Y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4951087" y="4328166"/>
            <a:ext cx="478158" cy="1161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V="1">
            <a:off x="3519342" y="5791983"/>
            <a:ext cx="316497" cy="128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4530053" y="5222927"/>
            <a:ext cx="367212" cy="156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4951087" y="4758070"/>
            <a:ext cx="444501" cy="1595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>
            <a:off x="4469730" y="2380757"/>
            <a:ext cx="587051" cy="74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V="1">
            <a:off x="4989841" y="3467167"/>
            <a:ext cx="611923" cy="77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4710753" y="2946081"/>
            <a:ext cx="497936" cy="1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5121752" y="3851559"/>
            <a:ext cx="592973" cy="1090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>
            <a:off x="3545245" y="1905848"/>
            <a:ext cx="328105" cy="458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>
            <a:endCxn id="53" idx="3"/>
          </p:cNvCxnSpPr>
          <p:nvPr/>
        </p:nvCxnSpPr>
        <p:spPr>
          <a:xfrm flipV="1">
            <a:off x="4989841" y="3238815"/>
            <a:ext cx="5256132" cy="32056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avec flèche 157"/>
          <p:cNvCxnSpPr/>
          <p:nvPr/>
        </p:nvCxnSpPr>
        <p:spPr>
          <a:xfrm flipH="1">
            <a:off x="1080921" y="2523435"/>
            <a:ext cx="445446" cy="599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/>
          <p:cNvCxnSpPr/>
          <p:nvPr/>
        </p:nvCxnSpPr>
        <p:spPr>
          <a:xfrm flipH="1">
            <a:off x="952636" y="2971724"/>
            <a:ext cx="459773" cy="212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/>
          <p:cNvCxnSpPr/>
          <p:nvPr/>
        </p:nvCxnSpPr>
        <p:spPr>
          <a:xfrm flipH="1" flipV="1">
            <a:off x="533906" y="3258664"/>
            <a:ext cx="581951" cy="321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65"/>
          <p:cNvCxnSpPr/>
          <p:nvPr/>
        </p:nvCxnSpPr>
        <p:spPr>
          <a:xfrm flipH="1" flipV="1">
            <a:off x="480495" y="4034678"/>
            <a:ext cx="565289" cy="608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avec flèche 167"/>
          <p:cNvCxnSpPr/>
          <p:nvPr/>
        </p:nvCxnSpPr>
        <p:spPr>
          <a:xfrm flipH="1" flipV="1">
            <a:off x="458567" y="4374958"/>
            <a:ext cx="505787" cy="114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avec flèche 170"/>
          <p:cNvCxnSpPr/>
          <p:nvPr/>
        </p:nvCxnSpPr>
        <p:spPr>
          <a:xfrm flipH="1" flipV="1">
            <a:off x="755429" y="4781071"/>
            <a:ext cx="445938" cy="144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/>
          <p:cNvCxnSpPr>
            <a:endCxn id="53" idx="3"/>
          </p:cNvCxnSpPr>
          <p:nvPr/>
        </p:nvCxnSpPr>
        <p:spPr>
          <a:xfrm flipV="1">
            <a:off x="4549896" y="3238815"/>
            <a:ext cx="5696077" cy="214014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avec flèche 185"/>
          <p:cNvCxnSpPr/>
          <p:nvPr/>
        </p:nvCxnSpPr>
        <p:spPr>
          <a:xfrm flipH="1" flipV="1">
            <a:off x="1306723" y="5269451"/>
            <a:ext cx="347574" cy="1471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 flipH="1" flipV="1">
            <a:off x="2639893" y="5814848"/>
            <a:ext cx="306792" cy="1229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/>
          <p:cNvCxnSpPr>
            <a:stCxn id="70" idx="9"/>
            <a:endCxn id="53" idx="3"/>
          </p:cNvCxnSpPr>
          <p:nvPr/>
        </p:nvCxnSpPr>
        <p:spPr>
          <a:xfrm flipV="1">
            <a:off x="3406361" y="3238815"/>
            <a:ext cx="6839612" cy="2696119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5747434" y="2290479"/>
            <a:ext cx="363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лунно-солнечные</a:t>
            </a:r>
            <a:r>
              <a:rPr lang="fr-FR" dirty="0" smtClean="0"/>
              <a:t> </a:t>
            </a:r>
            <a:r>
              <a:rPr lang="fr-FR" dirty="0" err="1" smtClean="0"/>
              <a:t>приливные</a:t>
            </a:r>
            <a:r>
              <a:rPr lang="fr-FR" dirty="0" smtClean="0"/>
              <a:t> </a:t>
            </a:r>
            <a:r>
              <a:rPr lang="fr-FR" dirty="0" err="1"/>
              <a:t>силы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515291" y="10418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</a:t>
            </a:r>
            <a:r>
              <a:rPr lang="fr-FR" sz="2400" dirty="0" err="1" smtClean="0"/>
              <a:t>ложн</a:t>
            </a:r>
            <a:r>
              <a:rPr lang="ru-RU" sz="2400" dirty="0" smtClean="0"/>
              <a:t>ая</a:t>
            </a:r>
            <a:r>
              <a:rPr lang="fr-FR" sz="2400" dirty="0" smtClean="0"/>
              <a:t> </a:t>
            </a:r>
            <a:r>
              <a:rPr lang="fr-FR" sz="2400" dirty="0" err="1" smtClean="0"/>
              <a:t>систем</a:t>
            </a:r>
            <a:r>
              <a:rPr lang="ru-RU" sz="2400" dirty="0" smtClean="0"/>
              <a:t>а</a:t>
            </a:r>
            <a:r>
              <a:rPr lang="fr-FR" sz="2400" dirty="0" smtClean="0"/>
              <a:t>, </a:t>
            </a:r>
            <a:r>
              <a:rPr lang="fr-FR" sz="2400" dirty="0" err="1" smtClean="0"/>
              <a:t>состоящ</a:t>
            </a:r>
            <a:r>
              <a:rPr lang="ru-RU" sz="2400" dirty="0" smtClean="0"/>
              <a:t>ая</a:t>
            </a:r>
            <a:r>
              <a:rPr lang="fr-FR" sz="2400" dirty="0" smtClean="0"/>
              <a:t> </a:t>
            </a:r>
            <a:r>
              <a:rPr lang="fr-FR" sz="2400" dirty="0" err="1"/>
              <a:t>из</a:t>
            </a:r>
            <a:r>
              <a:rPr lang="fr-FR" sz="2400" dirty="0"/>
              <a:t> </a:t>
            </a:r>
            <a:r>
              <a:rPr lang="fr-FR" sz="2400" dirty="0" err="1"/>
              <a:t>твердой</a:t>
            </a:r>
            <a:r>
              <a:rPr lang="fr-FR" sz="2400" dirty="0"/>
              <a:t> и </a:t>
            </a:r>
            <a:r>
              <a:rPr lang="fr-FR" sz="2400" dirty="0" err="1"/>
              <a:t>жидкой</a:t>
            </a:r>
            <a:r>
              <a:rPr lang="fr-FR" sz="2400" dirty="0"/>
              <a:t> </a:t>
            </a:r>
            <a:r>
              <a:rPr lang="fr-FR" sz="2400" dirty="0" err="1" smtClean="0"/>
              <a:t>частей</a:t>
            </a:r>
            <a:r>
              <a:rPr lang="fr-FR" sz="2400" dirty="0" smtClean="0"/>
              <a:t>, </a:t>
            </a:r>
            <a:r>
              <a:rPr lang="ru-RU" sz="2400" dirty="0" smtClean="0"/>
              <a:t>подверженна </a:t>
            </a:r>
            <a:r>
              <a:rPr lang="ru-RU" sz="2400" dirty="0"/>
              <a:t>различным процессам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5818879" y="4616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Космическая</a:t>
            </a:r>
            <a:r>
              <a:rPr lang="fr-FR" sz="2400" dirty="0" smtClean="0"/>
              <a:t> </a:t>
            </a:r>
            <a:r>
              <a:rPr lang="fr-FR" sz="2400" dirty="0" err="1" smtClean="0"/>
              <a:t>геодезия</a:t>
            </a:r>
            <a:r>
              <a:rPr lang="fr-FR" sz="2400" dirty="0" smtClean="0"/>
              <a:t> </a:t>
            </a:r>
            <a:r>
              <a:rPr lang="fr-FR" sz="2400" dirty="0" err="1"/>
              <a:t>дает</a:t>
            </a:r>
            <a:r>
              <a:rPr lang="fr-FR" sz="2400" dirty="0"/>
              <a:t> </a:t>
            </a:r>
            <a:r>
              <a:rPr lang="fr-FR" sz="2400" dirty="0" err="1"/>
              <a:t>три</a:t>
            </a:r>
            <a:r>
              <a:rPr lang="fr-FR" sz="2400" dirty="0"/>
              <a:t> </a:t>
            </a:r>
            <a:r>
              <a:rPr lang="fr-FR" sz="2400" dirty="0" err="1"/>
              <a:t>типа</a:t>
            </a:r>
            <a:r>
              <a:rPr lang="fr-FR" sz="2400" dirty="0"/>
              <a:t> </a:t>
            </a:r>
            <a:r>
              <a:rPr lang="fr-FR" sz="2400" dirty="0" err="1"/>
              <a:t>величин</a:t>
            </a:r>
            <a:r>
              <a:rPr lang="fr-FR" sz="2400" dirty="0"/>
              <a:t>, </a:t>
            </a:r>
            <a:r>
              <a:rPr lang="fr-FR" sz="2400" dirty="0" err="1"/>
              <a:t>которые</a:t>
            </a:r>
            <a:r>
              <a:rPr lang="fr-FR" sz="2400" dirty="0"/>
              <a:t> </a:t>
            </a:r>
            <a:r>
              <a:rPr lang="fr-FR" sz="2400" dirty="0" err="1"/>
              <a:t>говорят</a:t>
            </a:r>
            <a:r>
              <a:rPr lang="fr-FR" sz="2400" dirty="0"/>
              <a:t> </a:t>
            </a:r>
            <a:r>
              <a:rPr lang="fr-FR" sz="2400" dirty="0" err="1"/>
              <a:t>нам</a:t>
            </a:r>
            <a:r>
              <a:rPr lang="fr-FR" sz="2400" dirty="0"/>
              <a:t> о </a:t>
            </a:r>
            <a:r>
              <a:rPr lang="fr-FR" sz="2400" dirty="0" err="1"/>
              <a:t>свойствах</a:t>
            </a:r>
            <a:r>
              <a:rPr lang="fr-FR" sz="2400" dirty="0"/>
              <a:t> </a:t>
            </a:r>
            <a:r>
              <a:rPr lang="fr-FR" sz="2400" dirty="0" smtClean="0"/>
              <a:t>и </a:t>
            </a:r>
            <a:r>
              <a:rPr lang="ru-RU" sz="2400" dirty="0" smtClean="0"/>
              <a:t>процесс</a:t>
            </a:r>
            <a:r>
              <a:rPr lang="fr-FR" sz="2400" dirty="0" err="1"/>
              <a:t>ах</a:t>
            </a:r>
            <a:r>
              <a:rPr lang="fr-FR" sz="2400" dirty="0" smtClean="0"/>
              <a:t> </a:t>
            </a:r>
            <a:r>
              <a:rPr lang="fr-FR" sz="2400" dirty="0" err="1" smtClean="0"/>
              <a:t>этой</a:t>
            </a:r>
            <a:r>
              <a:rPr lang="fr-FR" sz="2400" dirty="0" smtClean="0"/>
              <a:t> </a:t>
            </a:r>
            <a:r>
              <a:rPr lang="fr-FR" sz="2400" dirty="0" err="1"/>
              <a:t>системы</a:t>
            </a:r>
            <a:r>
              <a:rPr lang="fr-FR" sz="2400" dirty="0"/>
              <a:t>: </a:t>
            </a:r>
            <a:r>
              <a:rPr lang="fr-FR" sz="2400" b="1" dirty="0" err="1">
                <a:solidFill>
                  <a:srgbClr val="FFFF00"/>
                </a:solidFill>
              </a:rPr>
              <a:t>вариации</a:t>
            </a:r>
            <a:r>
              <a:rPr lang="fr-FR" sz="2400" b="1" dirty="0">
                <a:solidFill>
                  <a:srgbClr val="FFFF00"/>
                </a:solidFill>
              </a:rPr>
              <a:t> </a:t>
            </a:r>
            <a:r>
              <a:rPr lang="fr-FR" sz="2400" b="1" dirty="0" err="1">
                <a:solidFill>
                  <a:srgbClr val="FFFF00"/>
                </a:solidFill>
              </a:rPr>
              <a:t>вращения</a:t>
            </a:r>
            <a:r>
              <a:rPr lang="fr-FR" sz="2400" b="1" dirty="0">
                <a:solidFill>
                  <a:srgbClr val="FFFF00"/>
                </a:solidFill>
              </a:rPr>
              <a:t> </a:t>
            </a:r>
            <a:r>
              <a:rPr lang="fr-FR" sz="2400" b="1" dirty="0" err="1">
                <a:solidFill>
                  <a:srgbClr val="FFFF00"/>
                </a:solidFill>
              </a:rPr>
              <a:t>Земли</a:t>
            </a:r>
            <a:r>
              <a:rPr lang="fr-FR" sz="2400" dirty="0"/>
              <a:t>, </a:t>
            </a:r>
            <a:r>
              <a:rPr lang="fr-FR" sz="2400" dirty="0" err="1">
                <a:solidFill>
                  <a:srgbClr val="92D050"/>
                </a:solidFill>
              </a:rPr>
              <a:t>деформации</a:t>
            </a:r>
            <a:r>
              <a:rPr lang="fr-FR" sz="2400" dirty="0">
                <a:solidFill>
                  <a:srgbClr val="92D050"/>
                </a:solidFill>
              </a:rPr>
              <a:t> </a:t>
            </a:r>
            <a:r>
              <a:rPr lang="fr-FR" sz="2400" dirty="0" err="1">
                <a:solidFill>
                  <a:srgbClr val="92D050"/>
                </a:solidFill>
              </a:rPr>
              <a:t>поверхности</a:t>
            </a:r>
            <a:r>
              <a:rPr lang="fr-FR" sz="2400" dirty="0"/>
              <a:t>, </a:t>
            </a:r>
            <a:r>
              <a:rPr lang="fr-FR" sz="2400" dirty="0" err="1">
                <a:solidFill>
                  <a:srgbClr val="00B0F0"/>
                </a:solidFill>
              </a:rPr>
              <a:t>гравитационное</a:t>
            </a:r>
            <a:r>
              <a:rPr lang="fr-FR" sz="2400" dirty="0">
                <a:solidFill>
                  <a:srgbClr val="00B0F0"/>
                </a:solidFill>
              </a:rPr>
              <a:t> </a:t>
            </a:r>
            <a:r>
              <a:rPr lang="fr-FR" sz="2400" dirty="0" err="1">
                <a:solidFill>
                  <a:srgbClr val="00B0F0"/>
                </a:solidFill>
              </a:rPr>
              <a:t>поле</a:t>
            </a:r>
            <a:r>
              <a:rPr lang="fr-FR" sz="2400" dirty="0"/>
              <a:t> и </a:t>
            </a:r>
            <a:r>
              <a:rPr lang="fr-FR" sz="2400" dirty="0" err="1"/>
              <a:t>его</a:t>
            </a:r>
            <a:r>
              <a:rPr lang="fr-FR" sz="2400" dirty="0"/>
              <a:t> </a:t>
            </a:r>
            <a:r>
              <a:rPr lang="fr-FR" sz="2400" dirty="0" err="1"/>
              <a:t>вариации</a:t>
            </a:r>
            <a:r>
              <a:rPr lang="fr-FR" sz="2400" dirty="0"/>
              <a:t>. </a:t>
            </a:r>
          </a:p>
        </p:txBody>
      </p:sp>
      <p:sp>
        <p:nvSpPr>
          <p:cNvPr id="77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</a:t>
            </a:fld>
            <a:r>
              <a:rPr lang="en-GB" dirty="0" smtClean="0"/>
              <a:t>/33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0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76" y="876241"/>
            <a:ext cx="3137674" cy="31203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12957" y="876373"/>
                <a:ext cx="8392685" cy="5049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Деформация </a:t>
                </a:r>
                <a:r>
                  <a:rPr lang="ru-RU" sz="2400" dirty="0"/>
                  <a:t>в масштабах всей Земли, отсутствие относительного углового </a:t>
                </a:r>
                <a:r>
                  <a:rPr lang="ru-RU" sz="2400" dirty="0" smtClean="0"/>
                  <a:t>момента</a:t>
                </a:r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/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ru-RU" sz="2400" dirty="0"/>
                  <a:t>На поверхности </a:t>
                </a:r>
                <a:r>
                  <a:rPr lang="ru-RU" sz="2400" dirty="0"/>
                  <a:t>Земли</a:t>
                </a:r>
                <a:r>
                  <a:rPr lang="fr-FR" sz="2400" dirty="0"/>
                  <a:t>,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и</a:t>
                </a:r>
                <a:r>
                  <a:rPr lang="ru-RU" sz="2400" dirty="0">
                    <a:solidFill>
                      <a:srgbClr val="FFFF00"/>
                    </a:solidFill>
                  </a:rPr>
                  <a:t>зменение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геопотенциала</a:t>
                </a:r>
                <a:r>
                  <a:rPr lang="fr-FR" sz="2400" dirty="0"/>
                  <a:t>  </a:t>
                </a:r>
                <a:r>
                  <a:rPr lang="ru-RU" sz="2400" dirty="0"/>
                  <a:t>описываемое </a:t>
                </a:r>
                <a:r>
                  <a:rPr lang="fr-FR" sz="2400" dirty="0"/>
                  <a:t>« </a:t>
                </a:r>
                <a:r>
                  <a:rPr lang="ru-RU" sz="2400" dirty="0"/>
                  <a:t>приливным числом Лова</a:t>
                </a:r>
                <a:r>
                  <a:rPr lang="fr-FR" sz="2400" dirty="0"/>
                  <a:t> »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/>
                  <a:t>: </a:t>
                </a:r>
                <a:endParaRPr lang="fr-FR" sz="2400" dirty="0" smtClean="0"/>
              </a:p>
              <a:p>
                <a:endParaRPr lang="fr-FR" sz="2400" dirty="0"/>
              </a:p>
              <a:p>
                <a:pPr/>
                <a:r>
                  <a:rPr lang="fr-FR" sz="2400" dirty="0"/>
                  <a:t> 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 </m:t>
                        </m:r>
                      </m:sup>
                    </m:sSubSup>
                    <m:d>
                      <m:d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Sup>
                      <m:sSubSup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fr-FR" sz="2400" dirty="0"/>
                  <a:t/>
                </a:r>
                <a:br>
                  <a:rPr lang="fr-FR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</m:sup>
                      </m:sSubSup>
                      <m:d>
                        <m:dPr>
                          <m:ctrlP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𝐺𝑀</m:t>
                          </m:r>
                        </m:den>
                      </m:f>
                      <m:r>
                        <a:rPr lang="fr-FR" sz="24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fr-FR" sz="24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bSup>
                      <m:sSup>
                        <m:sSupPr>
                          <m:ctrlP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fr-FR" sz="24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400" dirty="0" smtClean="0"/>
              </a:p>
              <a:p>
                <a:pPr/>
                <a:r>
                  <a:rPr lang="fr-FR" sz="2400" dirty="0"/>
                  <a:t/>
                </a:r>
                <a:br>
                  <a:rPr lang="fr-FR" sz="2400" dirty="0"/>
                </a:br>
                <a:endParaRPr lang="fr-F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Ранние модели зонального приливного эффекта: Jeffreys (1928) </a:t>
                </a:r>
                <a:r>
                  <a:rPr lang="fr-FR" sz="2400" dirty="0"/>
                  <a:t>, </a:t>
                </a:r>
                <a:r>
                  <a:rPr lang="fr-FR" sz="2400" dirty="0" err="1"/>
                  <a:t>MacDonald</a:t>
                </a:r>
                <a:r>
                  <a:rPr lang="fr-FR" sz="2400" dirty="0"/>
                  <a:t> (1967), </a:t>
                </a:r>
                <a:r>
                  <a:rPr lang="ru-RU" sz="2400" dirty="0"/>
                  <a:t>Парийский</a:t>
                </a:r>
                <a:r>
                  <a:rPr lang="fr-FR" sz="2400" dirty="0">
                    <a:solidFill>
                      <a:srgbClr val="FFFF00"/>
                    </a:solidFill>
                  </a:rPr>
                  <a:t> </a:t>
                </a:r>
                <a:r>
                  <a:rPr lang="fr-FR" sz="2400" dirty="0"/>
                  <a:t>(1974</a:t>
                </a:r>
                <a:r>
                  <a:rPr lang="fr-FR" sz="2400" dirty="0"/>
                  <a:t>),…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7" y="876373"/>
                <a:ext cx="8392685" cy="5049587"/>
              </a:xfrm>
              <a:prstGeom prst="rect">
                <a:avLst/>
              </a:prstGeom>
              <a:blipFill>
                <a:blip r:embed="rId3"/>
                <a:stretch>
                  <a:fillRect l="-944" t="-966" b="-18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2800" b="1" dirty="0" smtClean="0"/>
                  <a:t>з</a:t>
                </a:r>
                <a:r>
                  <a:rPr lang="ru-RU" sz="2800" b="1" cap="none" dirty="0" smtClean="0"/>
                  <a:t>ональн</a:t>
                </a:r>
                <a:r>
                  <a:rPr lang="ru-RU" sz="2800" cap="none" dirty="0" smtClean="0"/>
                  <a:t>ы</a:t>
                </a:r>
                <a:r>
                  <a:rPr lang="ru-RU" sz="2800" b="1" cap="none" dirty="0" smtClean="0"/>
                  <a:t>е приливн</a:t>
                </a:r>
                <a:r>
                  <a:rPr lang="ru-RU" sz="2800" cap="none" dirty="0" smtClean="0"/>
                  <a:t>ы</a:t>
                </a:r>
                <a:r>
                  <a:rPr lang="ru-RU" sz="2800" b="1" cap="none" dirty="0" smtClean="0"/>
                  <a:t>е</a:t>
                </a:r>
                <a:r>
                  <a:rPr lang="fr-FR" sz="2800" b="1" cap="none" dirty="0" smtClean="0"/>
                  <a:t>:</a:t>
                </a:r>
                <a:r>
                  <a:rPr lang="ru-RU" sz="2800" b="1" cap="none" dirty="0" smtClean="0"/>
                  <a:t> потенциал </a:t>
                </a:r>
                <a:r>
                  <a:rPr lang="ru-RU" sz="2800" b="1" cap="none" dirty="0"/>
                  <a:t>степени</a:t>
                </a:r>
                <a:r>
                  <a:rPr lang="fr-FR" sz="2800" b="1" cap="none" dirty="0" smtClean="0"/>
                  <a:t>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fr-FR" sz="2800" b="1" cap="none" dirty="0" smtClean="0"/>
                  <a:t> </a:t>
                </a:r>
              </a:p>
            </p:txBody>
          </p:sp>
        </mc:Choice>
        <mc:Fallback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blipFill>
                <a:blip r:embed="rId4"/>
                <a:stretch>
                  <a:fillRect t="-12195" b="-39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97176-80CD-49FF-8F3D-6D953B60E2F3}" type="slidenum">
              <a:rPr lang="en-GB" smtClean="0"/>
              <a:pPr/>
              <a:t>20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09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387976" y="661994"/>
                <a:ext cx="11397623" cy="6110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Изменение </a:t>
                </a:r>
                <a:r>
                  <a:rPr lang="ru-RU" sz="2400" dirty="0"/>
                  <a:t>момента </a:t>
                </a:r>
                <a:r>
                  <a:rPr lang="ru-RU" sz="2400" dirty="0" smtClean="0"/>
                  <a:t>инерции</a:t>
                </a:r>
                <a:r>
                  <a:rPr lang="fr-FR" sz="2400" dirty="0" smtClean="0"/>
                  <a:t> </a:t>
                </a:r>
                <a:r>
                  <a:rPr lang="ru-RU" sz="2400" dirty="0"/>
                  <a:t>д</a:t>
                </a:r>
                <a:r>
                  <a:rPr lang="ru-RU" sz="2400" dirty="0" smtClean="0"/>
                  <a:t>ля </a:t>
                </a:r>
                <a:r>
                  <a:rPr lang="ru-RU" sz="2400" dirty="0"/>
                  <a:t>Земли</a:t>
                </a:r>
                <a:r>
                  <a:rPr lang="fr-FR" sz="2400" dirty="0"/>
                  <a:t> </a:t>
                </a:r>
                <a:r>
                  <a:rPr lang="fr-FR" sz="2400" dirty="0" smtClean="0"/>
                  <a:t>  </a:t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d>
                      <m:dPr>
                        <m:ctrlPr>
                          <a:rPr lang="fr-FR" sz="2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Sup>
                      <m:sSubSupPr>
                        <m:ctrlP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fr-FR" sz="2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20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FR" sz="20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Sup>
                      <m:sSubSupPr>
                        <m:ctrlP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 </m:t>
                        </m:r>
                      </m:sup>
                    </m:sSubSup>
                    <m:d>
                      <m:dPr>
                        <m:ctrlP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 smtClean="0"/>
                  <a:t>  </a:t>
                </a:r>
                <a:r>
                  <a:rPr lang="ru-RU" sz="2400" dirty="0" smtClean="0"/>
                  <a:t>с</a:t>
                </a:r>
                <a:r>
                  <a:rPr lang="fr-FR" sz="2000" dirty="0" smtClean="0"/>
                  <a:t>   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 </m:t>
                        </m:r>
                      </m:sup>
                    </m:sSubSup>
                    <m:d>
                      <m:dPr>
                        <m:ctrlP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  <m:r>
                      <a:rPr lang="fr-FR" sz="20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fr-FR" sz="20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bSup>
                    <m:sSup>
                      <m:sSupPr>
                        <m:ctrlP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fr-FR" sz="20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fr-FR" sz="20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fr-FR" sz="24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24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fr-FR" sz="240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4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bSup>
                    <m:sSup>
                      <m:sSupPr>
                        <m:ctrlP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b="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sz="2400" dirty="0" smtClean="0"/>
                  <a:t> : </a:t>
                </a:r>
                <a:r>
                  <a:rPr lang="ru-RU" sz="2400" dirty="0" smtClean="0"/>
                  <a:t>экваториальный </a:t>
                </a:r>
                <a:r>
                  <a:rPr lang="ru-RU" sz="2400" dirty="0"/>
                  <a:t>радиус</a:t>
                </a:r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Для мантии </a:t>
                </a:r>
                <a:r>
                  <a:rPr lang="fr-FR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4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2400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fr-FR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40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fr-FR" sz="240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4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bSup>
                    <m:sSup>
                      <m:sSupPr>
                        <m:ctrlP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fr-FR" sz="2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Д</a:t>
                </a:r>
                <a:r>
                  <a:rPr lang="ru-RU" sz="2400" dirty="0" smtClean="0"/>
                  <a:t>ля </a:t>
                </a:r>
                <a:r>
                  <a:rPr lang="ru-RU" sz="2400" dirty="0"/>
                  <a:t>всей </a:t>
                </a:r>
                <a:r>
                  <a:rPr lang="ru-RU" sz="2400" dirty="0" smtClean="0"/>
                  <a:t>Земли</a:t>
                </a:r>
                <a:r>
                  <a:rPr lang="fr-FR" sz="2400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endParaRPr lang="fr-FR" sz="2400" dirty="0"/>
              </a:p>
              <a:p>
                <a:r>
                  <a:rPr lang="fr-FR" sz="2400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785=</m:t>
                    </m:r>
                    <m:sSubSup>
                      <m:sSubSup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0.886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FR" sz="2400" dirty="0" smtClean="0"/>
              </a:p>
              <a:p>
                <a:r>
                  <a:rPr lang="fr-FR" sz="2000" dirty="0" err="1" smtClean="0"/>
                  <a:t>Dickman</a:t>
                </a:r>
                <a:r>
                  <a:rPr lang="fr-FR" sz="2000" dirty="0" smtClean="0"/>
                  <a:t> 2003 </a:t>
                </a:r>
                <a:r>
                  <a:rPr lang="fr-FR" sz="2800" dirty="0">
                    <a:ea typeface="Cambria Math" panose="02040503050406030204" pitchFamily="18" charset="0"/>
                  </a:rPr>
                  <a:t>[</a:t>
                </a:r>
                <a:r>
                  <a:rPr lang="fr-FR" sz="2000" dirty="0"/>
                  <a:t>doi:10.1029/2001JB001603] , </a:t>
                </a:r>
                <a:r>
                  <a:rPr lang="fr-FR" sz="2000" dirty="0" err="1" smtClean="0"/>
                  <a:t>Wahr</a:t>
                </a:r>
                <a:r>
                  <a:rPr lang="fr-FR" sz="2000" dirty="0" smtClean="0"/>
                  <a:t> et al 1981 </a:t>
                </a:r>
                <a:r>
                  <a:rPr lang="fr-FR" sz="2000" dirty="0"/>
                  <a:t>[</a:t>
                </a:r>
                <a:r>
                  <a:rPr lang="fr-FR" sz="2000" dirty="0" smtClean="0">
                    <a:hlinkClick r:id="rId2"/>
                  </a:rPr>
                  <a:t>doi</a:t>
                </a:r>
                <a:r>
                  <a:rPr lang="fr-FR" sz="2000" dirty="0">
                    <a:hlinkClick r:id="rId2"/>
                  </a:rPr>
                  <a:t>:</a:t>
                </a:r>
                <a:r>
                  <a:rPr lang="fr-FR" sz="2000" dirty="0" smtClean="0">
                    <a:hlinkClick r:id="rId2"/>
                  </a:rPr>
                  <a:t>10.1111/j.1365-246X.1981.tb02688.x</a:t>
                </a:r>
                <a:r>
                  <a:rPr lang="fr-FR" sz="2000" dirty="0" smtClean="0"/>
                  <a:t> ]:</a:t>
                </a:r>
                <a:endParaRPr lang="fr-FR" sz="2400" dirty="0"/>
              </a:p>
              <a:p>
                <a:r>
                  <a:rPr lang="fr-FR" sz="2400" dirty="0"/>
                  <a:t>	</a:t>
                </a:r>
                <a:r>
                  <a:rPr lang="fr-FR" sz="2400" dirty="0" smtClean="0"/>
                  <a:t>				</a:t>
                </a:r>
                <a:r>
                  <a:rPr lang="fr-FR" sz="2400" dirty="0"/>
                  <a:t> </a:t>
                </a:r>
                <a:r>
                  <a:rPr lang="fr-FR" sz="2400" dirty="0" smtClean="0"/>
                  <a:t>             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fr-FR" sz="2400" dirty="0">
                    <a:solidFill>
                      <a:srgbClr val="FFFF00"/>
                    </a:solidFill>
                  </a:rPr>
                  <a:t>	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			</a:t>
                </a:r>
                <a:r>
                  <a:rPr lang="fr-FR" sz="2400" dirty="0">
                    <a:solidFill>
                      <a:srgbClr val="FFFF00"/>
                    </a:solidFill>
                  </a:rPr>
                  <a:t>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                  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частичное </a:t>
                </a:r>
                <a:r>
                  <a:rPr lang="ru-RU" sz="2400" dirty="0">
                    <a:solidFill>
                      <a:srgbClr val="FFFF00"/>
                    </a:solidFill>
                  </a:rPr>
                  <a:t>соединение ядра и мантии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sz="24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1 </a:t>
                </a:r>
                <a:endParaRPr lang="fr-FR" sz="2400" dirty="0">
                  <a:sym typeface="Wingdings" panose="05000000000000000000" pitchFamily="2" charset="2"/>
                </a:endParaRPr>
              </a:p>
              <a:p>
                <a:endParaRPr lang="fr-FR" sz="2400" dirty="0" smtClean="0"/>
              </a:p>
              <a:p>
                <a:endParaRPr lang="fr-FR" sz="2400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76" y="661994"/>
                <a:ext cx="11397623" cy="6110455"/>
              </a:xfrm>
              <a:prstGeom prst="rect">
                <a:avLst/>
              </a:prstGeom>
              <a:blipFill>
                <a:blip r:embed="rId3"/>
                <a:stretch>
                  <a:fillRect l="-749" t="-7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2800" b="1" cap="none" dirty="0"/>
                  <a:t>Влияние </a:t>
                </a:r>
                <a:r>
                  <a:rPr lang="ru-RU" sz="2800" b="1" cap="none" dirty="0" smtClean="0"/>
                  <a:t>объемо</a:t>
                </a:r>
                <a:r>
                  <a:rPr lang="ru-RU" sz="2800" cap="none" dirty="0"/>
                  <a:t>г</a:t>
                </a:r>
                <a:r>
                  <a:rPr lang="ru-RU" sz="2800" b="1" cap="none" dirty="0" smtClean="0"/>
                  <a:t>о </a:t>
                </a:r>
                <a:r>
                  <a:rPr lang="ru-RU" sz="2800" b="1" cap="none" dirty="0"/>
                  <a:t>потенциала степени</a:t>
                </a:r>
                <a:r>
                  <a:rPr lang="fr-FR" sz="2800" b="1" cap="none" dirty="0" smtClean="0"/>
                  <a:t>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fr-FR" sz="2800" b="1" cap="none" dirty="0" smtClean="0"/>
                  <a:t> </a:t>
                </a:r>
              </a:p>
            </p:txBody>
          </p:sp>
        </mc:Choice>
        <mc:Fallback xmlns="">
          <p:sp>
            <p:nvSpPr>
              <p:cNvPr id="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blipFill>
                <a:blip r:embed="rId4"/>
                <a:stretch>
                  <a:fillRect t="-12195" b="-39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8"/>
              <p:cNvSpPr/>
              <p:nvPr/>
            </p:nvSpPr>
            <p:spPr>
              <a:xfrm>
                <a:off x="516028" y="5406305"/>
                <a:ext cx="4925963" cy="8268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fr-FR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fr-FR" sz="2400" b="0" i="1" dirty="0" smtClean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endParaRPr lang="fr-FR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28" y="5406305"/>
                <a:ext cx="4925963" cy="8268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21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27384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/>
              <a:t>Центробежный эффект (эффект объема)</a:t>
            </a:r>
            <a:endParaRPr lang="fr-FR" sz="2800" b="1" cap="non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46659" y="830407"/>
                <a:ext cx="11275715" cy="5423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При изменении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/>
                  <a:t>изменяется и </a:t>
                </a:r>
                <a:r>
                  <a:rPr lang="ru-RU" sz="2400" dirty="0" smtClean="0"/>
                  <a:t>центробежная сила, </a:t>
                </a:r>
                <a:r>
                  <a:rPr lang="ru-RU" sz="2400" dirty="0"/>
                  <a:t>что приводит </a:t>
                </a:r>
                <a:r>
                  <a:rPr lang="ru-RU" sz="2400" dirty="0" smtClean="0"/>
                  <a:t>к </a:t>
                </a:r>
                <a:r>
                  <a:rPr lang="ru-RU" sz="2400" dirty="0"/>
                  <a:t>вращательной </a:t>
                </a:r>
                <a:r>
                  <a:rPr lang="ru-RU" sz="2400" dirty="0" smtClean="0"/>
                  <a:t>деформации, </a:t>
                </a:r>
                <a:r>
                  <a:rPr lang="ru-RU" sz="2400" dirty="0"/>
                  <a:t>и изменению момента инерции</a:t>
                </a:r>
                <a:r>
                  <a:rPr lang="fr-FR" sz="2400" dirty="0" smtClean="0"/>
                  <a:t>:</a:t>
                </a:r>
              </a:p>
              <a:p>
                <a:endParaRPr lang="fr-FR" sz="2400" dirty="0"/>
              </a:p>
              <a:p>
                <a:r>
                  <a:rPr lang="fr-FR" sz="2400" b="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  <m:sup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num>
                      <m:den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𝐺𝐶</m:t>
                        </m:r>
                      </m:den>
                    </m:f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 smtClean="0">
                    <a:sym typeface="Wingdings" panose="05000000000000000000" pitchFamily="2" charset="2"/>
                  </a:rPr>
                  <a:t/>
                </a:r>
                <a:br>
                  <a:rPr lang="fr-FR" sz="2400" dirty="0" smtClean="0">
                    <a:sym typeface="Wingdings" panose="05000000000000000000" pitchFamily="2" charset="2"/>
                  </a:rPr>
                </a:br>
                <a:r>
                  <a:rPr lang="fr-FR" sz="2400" dirty="0" smtClean="0">
                    <a:sym typeface="Wingdings" panose="05000000000000000000" pitchFamily="2" charset="2"/>
                  </a:rPr>
                  <a:t/>
                </a:r>
                <a:br>
                  <a:rPr lang="fr-FR" sz="2400" dirty="0" smtClean="0">
                    <a:sym typeface="Wingdings" panose="05000000000000000000" pitchFamily="2" charset="2"/>
                  </a:rPr>
                </a:br>
                <a:r>
                  <a:rPr lang="fr-FR" sz="2400" dirty="0" smtClean="0">
                    <a:sym typeface="Wingdings" panose="05000000000000000000" pitchFamily="2" charset="2"/>
                  </a:rPr>
                  <a:t> 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400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fr-F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ru-RU" sz="2400" dirty="0" smtClean="0">
                            <a:solidFill>
                              <a:srgbClr val="FFFF00"/>
                            </a:solidFill>
                          </a:rPr>
                          <m:t>гидроатмосфера</m:t>
                        </m:r>
                      </m:lim>
                    </m:limLow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FR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fr-F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ru-RU" sz="2400" dirty="0" smtClean="0">
                            <a:solidFill>
                              <a:srgbClr val="FFFF00"/>
                            </a:solidFill>
                          </a:rPr>
                          <m:t>зональные приливные</m:t>
                        </m:r>
                      </m:lim>
                    </m:limLow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𝐺𝐶</m:t>
                                </m:r>
                              </m:den>
                            </m:f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fr-FR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~0.0017</m:t>
                        </m:r>
                      </m:lim>
                    </m:limLow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fr-FR" sz="2400" i="1" dirty="0"/>
              </a:p>
              <a:p>
                <a:endParaRPr lang="fr-FR" sz="2400" dirty="0"/>
              </a:p>
              <a:p>
                <a:r>
                  <a:rPr lang="ru-RU" sz="2400" dirty="0" smtClean="0"/>
                  <a:t>Центробежный </a:t>
                </a:r>
                <a:r>
                  <a:rPr lang="ru-RU" sz="2400" dirty="0"/>
                  <a:t>эффект изменяет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/>
                  <a:t>на 0,2</a:t>
                </a:r>
                <a:r>
                  <a:rPr lang="ru-RU" sz="2400" dirty="0" smtClean="0"/>
                  <a:t>%</a:t>
                </a:r>
                <a:r>
                  <a:rPr lang="fr-FR" sz="2400" dirty="0" smtClean="0"/>
                  <a:t>: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им можно пренебречь ввиду </a:t>
                </a:r>
                <a:r>
                  <a:rPr lang="ru-RU" sz="2400" dirty="0" smtClean="0"/>
                  <a:t>неопределенности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fr-FR" sz="2400" dirty="0" smtClean="0"/>
                  <a:t> 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и </a:t>
                </a:r>
                <a:r>
                  <a:rPr lang="ru-RU" sz="2400" dirty="0" smtClean="0"/>
                  <a:t>коэффициентов</a:t>
                </a:r>
                <a:r>
                  <a:rPr lang="fr-FR" sz="2400" dirty="0" smtClean="0"/>
                  <a:t> 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2400" dirty="0"/>
              </a:p>
              <a:p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fr-F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f>
                        <m:fPr>
                          <m:ctrlP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9" y="830407"/>
                <a:ext cx="11275715" cy="5423792"/>
              </a:xfrm>
              <a:prstGeom prst="rect">
                <a:avLst/>
              </a:prstGeom>
              <a:blipFill>
                <a:blip r:embed="rId2"/>
                <a:stretch>
                  <a:fillRect l="-865" t="-899" r="-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22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5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3218" y="1011646"/>
                <a:ext cx="11032470" cy="5368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Изменение</a:t>
                </a:r>
                <a:r>
                  <a:rPr lang="fr-FR" sz="2400" dirty="0" smtClean="0"/>
                  <a:t> </a:t>
                </a:r>
                <a:r>
                  <a:rPr lang="ru-RU" sz="2400" dirty="0" smtClean="0"/>
                  <a:t>продолжительност</a:t>
                </a:r>
                <a:r>
                  <a:rPr lang="ru-RU" sz="2400" b="1" dirty="0" smtClean="0"/>
                  <a:t>и</a:t>
                </a:r>
                <a:r>
                  <a:rPr lang="ru-RU" sz="2400" dirty="0" smtClean="0"/>
                  <a:t> суток</a:t>
                </a:r>
                <a:endParaRPr lang="fr-FR" sz="2400" dirty="0" smtClean="0"/>
              </a:p>
              <a:p>
                <a:endParaRPr lang="fr-F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fr-FR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fr-FR" sz="2400" b="0" i="1" smtClean="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ru-RU" sz="240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неопределённость</m:t>
                        </m:r>
                        <m:r>
                          <a:rPr lang="fr-FR" sz="240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5%</m:t>
                        </m:r>
                      </m:lim>
                    </m:limLow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   = −    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bSup>
                    <m:sSup>
                      <m:sSup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2400" dirty="0" smtClean="0">
                  <a:solidFill>
                    <a:srgbClr val="00FF00"/>
                  </a:solidFill>
                </a:endParaRPr>
              </a:p>
              <a:p>
                <a:endParaRPr lang="fr-FR" sz="2400" dirty="0">
                  <a:solidFill>
                    <a:srgbClr val="00FF00"/>
                  </a:solidFill>
                </a:endParaRPr>
              </a:p>
              <a:p>
                <a:r>
                  <a:rPr lang="fr-FR" sz="2400" dirty="0" smtClean="0"/>
                  <a:t>                  </a:t>
                </a:r>
                <a:r>
                  <a:rPr lang="ru-RU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Непрерывный </a:t>
                </a:r>
                <a:r>
                  <a:rPr lang="ru-RU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спектр </a:t>
                </a:r>
                <a:r>
                  <a:rPr lang="fr-FR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  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Дискретный </a:t>
                </a:r>
                <a:r>
                  <a:rPr lang="ru-RU" sz="2400" dirty="0">
                    <a:solidFill>
                      <a:srgbClr val="FFFF00"/>
                    </a:solidFill>
                  </a:rPr>
                  <a:t>спектр, "идеальное"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возбуждение</a:t>
                </a:r>
                <a:endParaRPr lang="fr-FR" sz="2400" dirty="0" smtClean="0">
                  <a:solidFill>
                    <a:srgbClr val="FFFF00"/>
                  </a:solidFill>
                </a:endParaRPr>
              </a:p>
              <a:p>
                <a:r>
                  <a:rPr lang="fr-FR" sz="2400" dirty="0" smtClean="0">
                    <a:solidFill>
                      <a:srgbClr val="00FF00"/>
                    </a:solidFill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fr-FR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fr-FR" sz="2400" i="1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sSubSup>
                          <m:sSubSupPr>
                            <m:ctrlP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  <m:sup>
                            <m: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  <m:r>
                      <a:rPr lang="fr-FR" sz="24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sz="24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fr-FR" sz="240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fr-FR" sz="2400" dirty="0" smtClean="0"/>
              </a:p>
              <a:p>
                <a:endParaRPr lang="fr-FR" sz="2400" dirty="0"/>
              </a:p>
              <a:p>
                <a:r>
                  <a:rPr lang="ru-RU" sz="2400" dirty="0"/>
                  <a:t>В отличие от числа Лава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/>
                  <a:t>, коэффициент адмиттанса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ru-RU" sz="2400" dirty="0"/>
                  <a:t> лунно-солнечного зонального потенциала может быть определен независимо от каких-либо реологических </a:t>
                </a:r>
                <a:r>
                  <a:rPr lang="ru-RU" sz="2400" dirty="0" smtClean="0"/>
                  <a:t>предположений</a:t>
                </a:r>
                <a:r>
                  <a:rPr lang="fr-FR" sz="2400" dirty="0" smtClean="0"/>
                  <a:t>:</a:t>
                </a:r>
              </a:p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400" dirty="0">
                    <a:solidFill>
                      <a:srgbClr val="00FF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d>
                      <m:d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bSup>
                    <m:sSup>
                      <m:sSupPr>
                        <m:ctrlP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fr-FR" sz="24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18" y="1011646"/>
                <a:ext cx="11032470" cy="5368649"/>
              </a:xfrm>
              <a:prstGeom prst="rect">
                <a:avLst/>
              </a:prstGeom>
              <a:blipFill>
                <a:blip r:embed="rId2"/>
                <a:stretch>
                  <a:fillRect l="-884" t="-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7384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/>
              <a:t>Зональные приливы и коэффициент адмиттанса</a:t>
            </a:r>
            <a:endParaRPr lang="fr-FR" sz="2800" b="1" cap="none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47491" y="4165191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 </a:t>
            </a:r>
            <a:r>
              <a:rPr lang="fr-FR" sz="2400" dirty="0" smtClean="0"/>
              <a:t>  </a:t>
            </a:r>
            <a:endParaRPr lang="fr-FR" sz="2400" dirty="0"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23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7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77" y="556831"/>
            <a:ext cx="9980907" cy="627965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/>
              <a:t>Модель </a:t>
            </a:r>
            <a:r>
              <a:rPr lang="ru-RU" sz="2800" b="1" cap="none" dirty="0" smtClean="0"/>
              <a:t>Рэя</a:t>
            </a:r>
            <a:r>
              <a:rPr lang="ru-RU" sz="2800" dirty="0" smtClean="0"/>
              <a:t>-</a:t>
            </a:r>
            <a:r>
              <a:rPr lang="ru-RU" sz="2800" cap="none" dirty="0" smtClean="0"/>
              <a:t>Ерофеевой</a:t>
            </a:r>
            <a:r>
              <a:rPr lang="ru-RU" sz="2800" b="1" cap="none" dirty="0" smtClean="0"/>
              <a:t> </a:t>
            </a:r>
            <a:r>
              <a:rPr lang="ru-RU" sz="2800" b="1" cap="none" dirty="0"/>
              <a:t>(2014): адмиттанс твердой земли</a:t>
            </a:r>
            <a:endParaRPr lang="fr-FR" sz="2800" b="1" cap="none" dirty="0" smtClean="0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24</a:t>
            </a:fld>
            <a:r>
              <a:rPr lang="en-GB" dirty="0" smtClean="0"/>
              <a:t>/33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7196867" y="47118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 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4708" y="470288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150 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12648" y="471184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1500 d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7493583" y="4303059"/>
            <a:ext cx="1026473" cy="24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325906" y="3301996"/>
            <a:ext cx="729727" cy="394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5864708" y="666974"/>
            <a:ext cx="2095951" cy="4765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53" y="528652"/>
            <a:ext cx="7455429" cy="632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7384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/>
              <a:t>Модель </a:t>
            </a:r>
            <a:r>
              <a:rPr lang="ru-RU" sz="2800" b="1" cap="none" dirty="0" smtClean="0"/>
              <a:t>Рэя</a:t>
            </a:r>
            <a:r>
              <a:rPr lang="fr-FR" sz="2800" b="1" cap="none" dirty="0" smtClean="0"/>
              <a:t>-</a:t>
            </a:r>
            <a:r>
              <a:rPr lang="ru-RU" sz="2800" b="1" cap="none" dirty="0" smtClean="0"/>
              <a:t>Ерофеев</a:t>
            </a:r>
            <a:r>
              <a:rPr lang="ru-RU" sz="2800" b="1" cap="none" dirty="0"/>
              <a:t>ой</a:t>
            </a:r>
            <a:r>
              <a:rPr lang="ru-RU" sz="2800" b="1" cap="none" dirty="0" smtClean="0"/>
              <a:t> </a:t>
            </a:r>
            <a:r>
              <a:rPr lang="ru-RU" sz="2800" b="1" cap="none" dirty="0"/>
              <a:t>(2014): </a:t>
            </a:r>
            <a:r>
              <a:rPr lang="ru-RU" sz="2800" cap="none" dirty="0"/>
              <a:t>адмиттанс</a:t>
            </a:r>
            <a:r>
              <a:rPr lang="ru-RU" sz="2800" cap="none" dirty="0" smtClean="0"/>
              <a:t> </a:t>
            </a:r>
            <a:r>
              <a:rPr lang="ru-RU" sz="2800" cap="none" dirty="0"/>
              <a:t>из-за океанического прилива</a:t>
            </a:r>
            <a:r>
              <a:rPr lang="ru-RU" sz="2800" cap="none" dirty="0" smtClean="0"/>
              <a:t> </a:t>
            </a:r>
            <a:r>
              <a:rPr lang="ru-RU" sz="2800" cap="none" dirty="0"/>
              <a:t>прилива</a:t>
            </a:r>
            <a:endParaRPr lang="fr-FR" sz="2800" cap="none" dirty="0" smtClean="0"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25</a:t>
            </a:fld>
            <a:r>
              <a:rPr lang="en-GB" dirty="0" smtClean="0"/>
              <a:t>/33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6895653" y="369332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 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7022" y="35086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150 d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617239" y="1753496"/>
            <a:ext cx="1309302" cy="60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096000" y="369332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30 d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4" y="476672"/>
            <a:ext cx="5702484" cy="303243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3" y="4013163"/>
            <a:ext cx="5853723" cy="236426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27384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/>
              <a:t>Зональные </a:t>
            </a:r>
            <a:r>
              <a:rPr lang="ru-RU" sz="2800" b="1" cap="none" dirty="0" smtClean="0"/>
              <a:t>приливы</a:t>
            </a:r>
            <a:r>
              <a:rPr lang="fr-FR" sz="2800" b="1" cap="none" dirty="0" smtClean="0"/>
              <a:t> </a:t>
            </a:r>
            <a:r>
              <a:rPr lang="ru-RU" sz="2800" b="1" cap="none" dirty="0" smtClean="0"/>
              <a:t>в</a:t>
            </a:r>
            <a:r>
              <a:rPr lang="fr-FR" sz="2800" b="1" cap="none" dirty="0" smtClean="0"/>
              <a:t> </a:t>
            </a:r>
            <a:r>
              <a:rPr lang="ru-RU" sz="2800" b="1" cap="none" dirty="0"/>
              <a:t>п</a:t>
            </a:r>
            <a:r>
              <a:rPr lang="ru-RU" sz="2800" b="1" cap="none" dirty="0" smtClean="0"/>
              <a:t>родолжительность </a:t>
            </a:r>
            <a:r>
              <a:rPr lang="ru-RU" sz="2800" b="1" cap="none" dirty="0"/>
              <a:t>суток</a:t>
            </a:r>
            <a:r>
              <a:rPr lang="fr-FR" sz="2800" b="1" cap="none" dirty="0" smtClean="0"/>
              <a:t> 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6908800" y="687754"/>
            <a:ext cx="7815" cy="549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5794835" y="663370"/>
            <a:ext cx="7815" cy="549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4621991" y="613515"/>
            <a:ext cx="7815" cy="549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595780" y="605689"/>
            <a:ext cx="7815" cy="549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3087045" y="657385"/>
            <a:ext cx="7815" cy="549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7959616" y="657385"/>
            <a:ext cx="7815" cy="549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6346082" y="640874"/>
            <a:ext cx="7815" cy="549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414584" y="4323783"/>
            <a:ext cx="333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Основной период</a:t>
            </a:r>
            <a:r>
              <a:rPr lang="fr-FR" dirty="0" smtClean="0">
                <a:solidFill>
                  <a:schemeClr val="bg1"/>
                </a:solidFill>
              </a:rPr>
              <a:t> = 13.66 </a:t>
            </a: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fr-FR" dirty="0" smtClean="0">
                <a:solidFill>
                  <a:schemeClr val="bg1"/>
                </a:solidFill>
              </a:rPr>
              <a:t> (</a:t>
            </a:r>
            <a:r>
              <a:rPr lang="fr-FR" dirty="0" err="1" smtClean="0">
                <a:solidFill>
                  <a:schemeClr val="bg1"/>
                </a:solidFill>
              </a:rPr>
              <a:t>Mf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032738" y="5978769"/>
            <a:ext cx="116448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317463" y="593088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13.6 d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4664680" y="4320527"/>
            <a:ext cx="2244120" cy="325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5032690" y="430646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27.3 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438865" y="5010629"/>
            <a:ext cx="3279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Модель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(IERS Conventions 2010) 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V="1">
            <a:off x="7408718" y="6024950"/>
            <a:ext cx="267" cy="3524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053612" y="6386036"/>
            <a:ext cx="653242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Луна имеет экстремальное склонение по отношению к экватору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1898975" y="3567802"/>
            <a:ext cx="804380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Луна пересекает экватор (максимумы приливного и осевого момента инерции)</a:t>
            </a:r>
            <a:endParaRPr lang="fr-FR" dirty="0"/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3591851" y="3989327"/>
            <a:ext cx="2687" cy="1152686"/>
          </a:xfrm>
          <a:prstGeom prst="straightConnector1">
            <a:avLst/>
          </a:prstGeom>
          <a:ln w="28575">
            <a:solidFill>
              <a:srgbClr val="84B5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4620829" y="3968307"/>
            <a:ext cx="0" cy="355476"/>
          </a:xfrm>
          <a:prstGeom prst="straightConnector1">
            <a:avLst/>
          </a:prstGeom>
          <a:ln w="28575">
            <a:solidFill>
              <a:srgbClr val="84B5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>
            <a:off x="5791179" y="3937134"/>
            <a:ext cx="17339" cy="1203456"/>
          </a:xfrm>
          <a:prstGeom prst="straightConnector1">
            <a:avLst/>
          </a:prstGeom>
          <a:ln w="28575">
            <a:solidFill>
              <a:srgbClr val="84B5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>
            <a:off x="6912707" y="3968307"/>
            <a:ext cx="3908" cy="355476"/>
          </a:xfrm>
          <a:prstGeom prst="straightConnector1">
            <a:avLst/>
          </a:prstGeom>
          <a:ln w="28575">
            <a:solidFill>
              <a:srgbClr val="84B5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6334993" y="5990313"/>
            <a:ext cx="267" cy="35247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5191751" y="6021366"/>
            <a:ext cx="267" cy="352478"/>
          </a:xfrm>
          <a:prstGeom prst="straightConnector1">
            <a:avLst/>
          </a:prstGeom>
          <a:ln w="28575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4090558" y="6031876"/>
            <a:ext cx="267" cy="35247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586041" y="1633453"/>
            <a:ext cx="1922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Наблюдения 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5156" y="3565475"/>
            <a:ext cx="12085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>
                <a:solidFill>
                  <a:srgbClr val="FF0000"/>
                </a:solidFill>
              </a:rPr>
              <a:pPr/>
              <a:t>26</a:t>
            </a:fld>
            <a:r>
              <a:rPr lang="en-GB" dirty="0" smtClean="0">
                <a:solidFill>
                  <a:srgbClr val="FF0000"/>
                </a:solidFill>
              </a:rPr>
              <a:t>/33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0" y="106108"/>
            <a:ext cx="5714286" cy="26955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0" y="2830288"/>
            <a:ext cx="6557554" cy="373448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3585421" y="1410789"/>
            <a:ext cx="1" cy="28477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6067364" y="1410789"/>
            <a:ext cx="4359" cy="20203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1168789" y="1428198"/>
            <a:ext cx="13056" cy="2246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41094" y="826676"/>
            <a:ext cx="161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Приливной максимум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891712" y="372293"/>
            <a:ext cx="26121" cy="5218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331376" y="2551607"/>
            <a:ext cx="4358" cy="2852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66575" y="1897674"/>
            <a:ext cx="14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Приливной 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минимум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053493" y="109246"/>
            <a:ext cx="23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Приливной минимум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78747" y="873682"/>
            <a:ext cx="207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Приливной максимум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69550" y="803561"/>
            <a:ext cx="207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Приливной максимум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38152" y="140126"/>
            <a:ext cx="287164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Склонение Луны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ru-RU" dirty="0"/>
              <a:t>Март</a:t>
            </a:r>
            <a:r>
              <a:rPr lang="fr-FR" dirty="0" smtClean="0"/>
              <a:t> 2021)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270223" y="487998"/>
                <a:ext cx="4704525" cy="1621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Местные </a:t>
                </a:r>
                <a:r>
                  <a:rPr lang="ru-RU" sz="2400" dirty="0"/>
                  <a:t>максимумы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ΔD</m:t>
                    </m:r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/>
                  <a:t>наблюдаемые при прохождении Луны в экваториальной плоскости (максимальный прилив)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23" y="487998"/>
                <a:ext cx="4704525" cy="1621278"/>
              </a:xfrm>
              <a:prstGeom prst="rect">
                <a:avLst/>
              </a:prstGeom>
              <a:blipFill>
                <a:blip r:embed="rId5"/>
                <a:stretch>
                  <a:fillRect l="-2075" t="-3008" r="-2075" b="-4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27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224" y="2807322"/>
            <a:ext cx="7917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III </a:t>
            </a:r>
            <a:r>
              <a:rPr lang="fr-FR" sz="4000" b="1" dirty="0"/>
              <a:t>- </a:t>
            </a:r>
            <a:r>
              <a:rPr lang="ru-RU" sz="4000" b="1" dirty="0"/>
              <a:t>Оценка </a:t>
            </a:r>
            <a:r>
              <a:rPr lang="ru-RU" sz="4000" b="1" dirty="0" smtClean="0"/>
              <a:t>адмиттанс</a:t>
            </a:r>
            <a:r>
              <a:rPr lang="fr-FR" sz="4000" b="1" dirty="0" smtClean="0"/>
              <a:t> </a:t>
            </a:r>
            <a:r>
              <a:rPr lang="ru-RU" sz="4000" b="1" dirty="0"/>
              <a:t>в зональные приливные периоды </a:t>
            </a:r>
            <a:endParaRPr lang="fr-FR" sz="4000" b="1" dirty="0"/>
          </a:p>
          <a:p>
            <a:endParaRPr lang="fr-FR" sz="4000" dirty="0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28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7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" y="0"/>
            <a:ext cx="6666667" cy="414461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" y="2713383"/>
            <a:ext cx="6666667" cy="414461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6" name="Rectangle 15"/>
          <p:cNvSpPr/>
          <p:nvPr/>
        </p:nvSpPr>
        <p:spPr>
          <a:xfrm>
            <a:off x="1296292" y="5658357"/>
            <a:ext cx="3486019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пектр </a:t>
            </a:r>
            <a:r>
              <a:rPr lang="ru-RU" sz="2000" dirty="0"/>
              <a:t>атмосферного влияния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1340007" y="2513328"/>
            <a:ext cx="3809376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000" dirty="0"/>
              <a:t>Спектр </a:t>
            </a:r>
            <a:r>
              <a:rPr lang="ru-RU" sz="2000" dirty="0" smtClean="0">
                <a:solidFill>
                  <a:srgbClr val="FFFF00"/>
                </a:solidFill>
              </a:rPr>
              <a:t>продолжительност</a:t>
            </a:r>
            <a:r>
              <a:rPr lang="ru-RU" sz="2000" dirty="0">
                <a:solidFill>
                  <a:srgbClr val="FFFF00"/>
                </a:solidFill>
              </a:rPr>
              <a:t>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суток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3317621" y="413727"/>
            <a:ext cx="12586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Mm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(27.52 j)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34007" y="260924"/>
            <a:ext cx="11576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600" dirty="0" err="1" smtClean="0">
                <a:solidFill>
                  <a:schemeClr val="bg2"/>
                </a:solidFill>
              </a:rPr>
              <a:t>Mf</a:t>
            </a:r>
            <a:r>
              <a:rPr lang="fr-FR" sz="1600" dirty="0" smtClean="0">
                <a:solidFill>
                  <a:schemeClr val="bg2"/>
                </a:solidFill>
              </a:rPr>
              <a:t> (13.66 j)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2334" y="691125"/>
            <a:ext cx="11192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600" dirty="0" err="1" smtClean="0">
                <a:solidFill>
                  <a:schemeClr val="bg2"/>
                </a:solidFill>
              </a:rPr>
              <a:t>Mtm</a:t>
            </a:r>
            <a:r>
              <a:rPr lang="fr-FR" sz="1600" dirty="0" smtClean="0">
                <a:solidFill>
                  <a:schemeClr val="bg2"/>
                </a:solidFill>
              </a:rPr>
              <a:t> (9.1 </a:t>
            </a:r>
            <a:r>
              <a:rPr lang="fr-FR" sz="1600" dirty="0">
                <a:solidFill>
                  <a:schemeClr val="bg2"/>
                </a:solidFill>
              </a:rPr>
              <a:t>j</a:t>
            </a:r>
            <a:r>
              <a:rPr lang="fr-FR" sz="1600" dirty="0" smtClean="0">
                <a:solidFill>
                  <a:schemeClr val="bg2"/>
                </a:solidFill>
              </a:rPr>
              <a:t>)</a:t>
            </a:r>
            <a:endParaRPr lang="fr-FR" sz="1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747586" y="276312"/>
                <a:ext cx="5444414" cy="5314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Зональные приливы дают гармонические колебания </a:t>
                </a:r>
                <a:r>
                  <a:rPr lang="ru-RU" sz="2000" dirty="0"/>
                  <a:t>продолжительности суток, слегка возмущенные фоновым шумом </a:t>
                </a:r>
                <a:r>
                  <a:rPr lang="ru-RU" sz="2000" dirty="0" smtClean="0"/>
                  <a:t>гидроатмосферы </a:t>
                </a:r>
                <a:r>
                  <a:rPr lang="fr-FR" sz="2000" dirty="0" smtClean="0"/>
                  <a:t>(&lt; 6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sz="2000" dirty="0" smtClean="0"/>
                  <a:t>s). </a:t>
                </a:r>
                <a:endParaRPr lang="fr-FR" sz="2000" dirty="0"/>
              </a:p>
              <a:p>
                <a:endParaRPr lang="fr-FR" sz="2000" dirty="0"/>
              </a:p>
              <a:p>
                <a:r>
                  <a:rPr lang="ru-RU" sz="2000" dirty="0"/>
                  <a:t>Поскольку приливная </a:t>
                </a:r>
                <a:r>
                  <a:rPr lang="ru-RU" sz="2000" dirty="0" smtClean="0"/>
                  <a:t>стимуляция</a:t>
                </a:r>
                <a:r>
                  <a:rPr lang="fr-FR" sz="2000" dirty="0" smtClean="0"/>
                  <a:t> </a:t>
                </a:r>
                <a:r>
                  <a:rPr lang="ru-RU" sz="2000" dirty="0" smtClean="0"/>
                  <a:t>является </a:t>
                </a:r>
                <a:r>
                  <a:rPr lang="ru-RU" sz="2000" dirty="0"/>
                  <a:t>наиболее точным, соответствующие </a:t>
                </a:r>
                <a:r>
                  <a:rPr lang="ru-RU" sz="2000" dirty="0" smtClean="0"/>
                  <a:t>вариации</a:t>
                </a:r>
                <a:r>
                  <a:rPr lang="fr-FR" sz="2000" dirty="0" smtClean="0"/>
                  <a:t> </a:t>
                </a:r>
                <a:r>
                  <a:rPr lang="ru-RU" sz="2000" dirty="0"/>
                  <a:t>продолжительности </a:t>
                </a:r>
                <a:r>
                  <a:rPr lang="ru-RU" sz="2000" dirty="0" smtClean="0"/>
                  <a:t>суток, </a:t>
                </a:r>
                <a:r>
                  <a:rPr lang="ru-RU" sz="2000" dirty="0"/>
                  <a:t>скорректированные на гидроатмосферный </a:t>
                </a:r>
                <a:r>
                  <a:rPr lang="ru-RU" sz="2000" dirty="0" smtClean="0"/>
                  <a:t>эффект</a:t>
                </a:r>
                <a:r>
                  <a:rPr lang="fr-FR" sz="2000" dirty="0" smtClean="0"/>
                  <a:t>,</a:t>
                </a:r>
                <a:r>
                  <a:rPr lang="ru-RU" sz="2000" dirty="0" smtClean="0"/>
                  <a:t> обеспечивает </a:t>
                </a:r>
                <a:r>
                  <a:rPr lang="ru-RU" sz="2000" dirty="0"/>
                  <a:t>достаточно точные </a:t>
                </a:r>
                <a:r>
                  <a:rPr lang="ru-RU" sz="2000" b="1" dirty="0" smtClean="0"/>
                  <a:t>адмиттанс</a:t>
                </a:r>
                <a:r>
                  <a:rPr lang="ru-RU" sz="2000" dirty="0"/>
                  <a:t>ы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:</a:t>
                </a:r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00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000" dirty="0">
                    <a:solidFill>
                      <a:srgbClr val="00FF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d>
                      <m:dPr>
                        <m:ctrlP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bSup>
                    <m:sSup>
                      <m:sSupPr>
                        <m:ctrlP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fr-FR" sz="2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2000" dirty="0"/>
              </a:p>
              <a:p>
                <a:endParaRPr lang="fr-FR" sz="2000" dirty="0" smtClean="0"/>
              </a:p>
              <a:p>
                <a:r>
                  <a:rPr lang="ru-RU" sz="2000" dirty="0"/>
                  <a:t>До сих пор адмиттансы определялись </a:t>
                </a:r>
                <a:r>
                  <a:rPr lang="ru-RU" sz="2000" dirty="0">
                    <a:solidFill>
                      <a:srgbClr val="FFFF00"/>
                    </a:solidFill>
                  </a:rPr>
                  <a:t>только с учетом атмосферной поправки</a:t>
                </a:r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86" y="276312"/>
                <a:ext cx="5444414" cy="5314083"/>
              </a:xfrm>
              <a:prstGeom prst="rect">
                <a:avLst/>
              </a:prstGeom>
              <a:blipFill>
                <a:blip r:embed="rId4"/>
                <a:stretch>
                  <a:fillRect l="-1232" t="-5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29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0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vers le bas 2"/>
          <p:cNvSpPr/>
          <p:nvPr/>
        </p:nvSpPr>
        <p:spPr>
          <a:xfrm rot="16200000">
            <a:off x="6360779" y="-1405549"/>
            <a:ext cx="328639" cy="1128453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188411" y="4705057"/>
            <a:ext cx="142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оледенения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394554" y="3667825"/>
            <a:ext cx="329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лунно-солнечные </a:t>
            </a:r>
            <a:r>
              <a:rPr lang="ru-RU" sz="2000" dirty="0" smtClean="0">
                <a:solidFill>
                  <a:srgbClr val="FFFF00"/>
                </a:solidFill>
              </a:rPr>
              <a:t>приливы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1120" y="441864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fr-FR" dirty="0" smtClean="0"/>
              <a:t>0</a:t>
            </a:r>
            <a:r>
              <a:rPr lang="ru-RU" dirty="0" smtClean="0"/>
              <a:t> д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17261" y="44055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365 д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52499" y="4402214"/>
            <a:ext cx="79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год</a:t>
            </a:r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197856" y="437039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r>
              <a:rPr lang="ru-RU" baseline="30000" dirty="0" smtClean="0"/>
              <a:t>3</a:t>
            </a:r>
            <a:r>
              <a:rPr lang="ru-RU" dirty="0" smtClean="0"/>
              <a:t> г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635607" y="437039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r>
              <a:rPr lang="ru-RU" baseline="30000" dirty="0" smtClean="0"/>
              <a:t>4</a:t>
            </a:r>
            <a:r>
              <a:rPr lang="ru-RU" dirty="0" smtClean="0"/>
              <a:t> г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537065" y="437039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r>
              <a:rPr lang="ru-RU" baseline="30000" dirty="0" smtClean="0"/>
              <a:t>6</a:t>
            </a:r>
            <a:r>
              <a:rPr lang="ru-RU" dirty="0" smtClean="0"/>
              <a:t> г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147883" y="438211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r>
              <a:rPr lang="ru-RU" baseline="30000" dirty="0" smtClean="0"/>
              <a:t>5</a:t>
            </a:r>
            <a:r>
              <a:rPr lang="ru-RU" dirty="0" smtClean="0"/>
              <a:t> г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463033" y="5899861"/>
            <a:ext cx="133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тектоника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fr-FR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8154" y="6282341"/>
            <a:ext cx="5398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взаимодействие 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между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ядром 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мантией 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6115" y="5402252"/>
            <a:ext cx="605201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rgbClr val="00B0F0"/>
                </a:solidFill>
              </a:rPr>
              <a:t> изменения водных масс на континентах</a:t>
            </a:r>
            <a:endParaRPr lang="fr-FR" sz="2000" dirty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                                      </a:t>
            </a:r>
            <a:r>
              <a:rPr lang="ru-RU" sz="2000" dirty="0" smtClean="0">
                <a:solidFill>
                  <a:srgbClr val="00B0F0"/>
                </a:solidFill>
              </a:rPr>
              <a:t>            </a:t>
            </a:r>
            <a:r>
              <a:rPr lang="fr-FR" sz="2000" dirty="0" smtClean="0">
                <a:solidFill>
                  <a:srgbClr val="00B0F0"/>
                </a:solidFill>
              </a:rPr>
              <a:t>  </a:t>
            </a:r>
            <a:r>
              <a:rPr lang="ru-RU" sz="2000" dirty="0" smtClean="0">
                <a:solidFill>
                  <a:srgbClr val="00B0F0"/>
                </a:solidFill>
              </a:rPr>
              <a:t> + влияние климата </a:t>
            </a:r>
          </a:p>
          <a:p>
            <a:endParaRPr lang="ru-RU" sz="2000" dirty="0" smtClean="0">
              <a:solidFill>
                <a:srgbClr val="00B0F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83" y="2053962"/>
            <a:ext cx="1780441" cy="178044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27" y="2172736"/>
            <a:ext cx="2124137" cy="152967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90" y="2193579"/>
            <a:ext cx="1452385" cy="15729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95762" y="4920920"/>
            <a:ext cx="3541995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влияние атмосферы и океанов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517058" y="5402252"/>
            <a:ext cx="8062452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0101044" y="5874551"/>
            <a:ext cx="1780533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097511" y="6223592"/>
            <a:ext cx="3742899" cy="10885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596900" y="2968758"/>
            <a:ext cx="4832171" cy="308066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9885" y="441644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ч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793598" y="440305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r>
              <a:rPr lang="fr-FR" baseline="30000" dirty="0"/>
              <a:t>2</a:t>
            </a:r>
            <a:r>
              <a:rPr lang="ru-RU" dirty="0" smtClean="0"/>
              <a:t> г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696451" y="2458394"/>
            <a:ext cx="2667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хорошо </a:t>
            </a:r>
            <a:r>
              <a:rPr lang="ru-RU" sz="2000" dirty="0" smtClean="0"/>
              <a:t>моделируются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0" y="-3508"/>
            <a:ext cx="12192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 </a:t>
            </a:r>
            <a:r>
              <a:rPr lang="ru-RU" sz="3600" dirty="0"/>
              <a:t>Моделирование процессов на разных масштабах времени</a:t>
            </a:r>
            <a:endParaRPr lang="fr-FR" sz="3600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882054" y="4036050"/>
            <a:ext cx="3922984" cy="10674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1073507" y="4889723"/>
            <a:ext cx="424960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 droite rayée 32"/>
          <p:cNvSpPr/>
          <p:nvPr/>
        </p:nvSpPr>
        <p:spPr>
          <a:xfrm>
            <a:off x="882054" y="977046"/>
            <a:ext cx="4497603" cy="337545"/>
          </a:xfrm>
          <a:prstGeom prst="stripedRightArrow">
            <a:avLst>
              <a:gd name="adj1" fmla="val 39987"/>
              <a:gd name="adj2" fmla="val 73671"/>
            </a:avLst>
          </a:prstGeom>
          <a:blipFill>
            <a:blip r:embed="rId6"/>
            <a:tile tx="0" ty="0" sx="100000" sy="100000" flip="none" algn="tl"/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252538" algn="l"/>
              </a:tabLst>
            </a:pPr>
            <a:r>
              <a:rPr lang="fr-FR" smtClean="0">
                <a:solidFill>
                  <a:schemeClr val="bg1"/>
                </a:solidFill>
              </a:rPr>
              <a:t>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0611" y="671366"/>
            <a:ext cx="3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Квазиупругое </a:t>
            </a:r>
            <a:r>
              <a:rPr lang="ru-RU" sz="2000" dirty="0"/>
              <a:t>приближение</a:t>
            </a:r>
            <a:endParaRPr lang="en-US" sz="2000" dirty="0"/>
          </a:p>
        </p:txBody>
      </p:sp>
      <p:sp>
        <p:nvSpPr>
          <p:cNvPr id="39" name="Flèche droite rayée 38"/>
          <p:cNvSpPr/>
          <p:nvPr/>
        </p:nvSpPr>
        <p:spPr>
          <a:xfrm>
            <a:off x="5695212" y="978364"/>
            <a:ext cx="6376813" cy="337545"/>
          </a:xfrm>
          <a:prstGeom prst="stripedRightArrow">
            <a:avLst>
              <a:gd name="adj1" fmla="val 44740"/>
              <a:gd name="adj2" fmla="val 73671"/>
            </a:avLst>
          </a:prstGeom>
          <a:blipFill>
            <a:blip r:embed="rId6"/>
            <a:tile tx="0" ty="0" sx="100000" sy="100000" flip="none" algn="tl"/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252538" algn="l"/>
              </a:tabLst>
            </a:pPr>
            <a:r>
              <a:rPr lang="fr-FR" dirty="0" smtClean="0">
                <a:solidFill>
                  <a:schemeClr val="bg1"/>
                </a:solidFill>
              </a:rPr>
              <a:t>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10464" y="670923"/>
            <a:ext cx="2731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Вязкая-упругая </a:t>
            </a:r>
            <a:r>
              <a:rPr lang="ru-RU" sz="2000" dirty="0" smtClean="0"/>
              <a:t>мантия 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874292" y="1290656"/>
            <a:ext cx="7884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</a:t>
            </a:r>
            <a:r>
              <a:rPr lang="fr-FR" sz="2000" dirty="0" err="1" smtClean="0"/>
              <a:t>инамичные</a:t>
            </a:r>
            <a:r>
              <a:rPr lang="fr-FR" sz="2000" dirty="0" smtClean="0"/>
              <a:t> / </a:t>
            </a:r>
            <a:r>
              <a:rPr lang="fr-FR" sz="2000" dirty="0" err="1" smtClean="0"/>
              <a:t>гидростатические</a:t>
            </a:r>
            <a:r>
              <a:rPr lang="fr-FR" sz="2000" dirty="0" smtClean="0"/>
              <a:t> </a:t>
            </a:r>
            <a:r>
              <a:rPr lang="fr-FR" sz="2000" dirty="0" err="1" smtClean="0"/>
              <a:t>океаны</a:t>
            </a:r>
            <a:endParaRPr lang="fr-FR" sz="20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2444869" y="1974907"/>
            <a:ext cx="0" cy="283118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 droite rayée 37"/>
          <p:cNvSpPr/>
          <p:nvPr/>
        </p:nvSpPr>
        <p:spPr>
          <a:xfrm>
            <a:off x="2491308" y="1604104"/>
            <a:ext cx="9580717" cy="337545"/>
          </a:xfrm>
          <a:prstGeom prst="stripedRightArrow">
            <a:avLst>
              <a:gd name="adj1" fmla="val 44740"/>
              <a:gd name="adj2" fmla="val 73671"/>
            </a:avLst>
          </a:prstGeom>
          <a:solidFill>
            <a:srgbClr val="00B0F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252538" algn="l"/>
              </a:tabLst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>
            <a:off x="882054" y="1601824"/>
            <a:ext cx="1562815" cy="337545"/>
          </a:xfrm>
          <a:prstGeom prst="stripedRightArrow">
            <a:avLst>
              <a:gd name="adj1" fmla="val 44740"/>
              <a:gd name="adj2" fmla="val 73671"/>
            </a:avLst>
          </a:prstGeom>
          <a:solidFill>
            <a:srgbClr val="00B0F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252538" algn="l"/>
              </a:tabLst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340017" y="44315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 дней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215148" y="3652465"/>
            <a:ext cx="235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FF00"/>
                </a:solidFill>
              </a:rPr>
              <a:t>динамическое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трение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5979414" y="4032683"/>
            <a:ext cx="6092611" cy="3863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3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0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12192000" cy="593387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cap="none" dirty="0">
                <a:latin typeface="+mn-lt"/>
              </a:rPr>
              <a:t> </a:t>
            </a:r>
            <a:r>
              <a:rPr lang="ru-RU" sz="2800" cap="none" dirty="0" smtClean="0">
                <a:latin typeface="+mn-lt"/>
              </a:rPr>
              <a:t>Океан</a:t>
            </a:r>
            <a:r>
              <a:rPr lang="ru-RU" sz="2800" cap="none" dirty="0">
                <a:latin typeface="+mn-lt"/>
              </a:rPr>
              <a:t>ы</a:t>
            </a:r>
            <a:r>
              <a:rPr lang="ru-RU" sz="2800" cap="none" dirty="0" smtClean="0">
                <a:latin typeface="+mn-lt"/>
              </a:rPr>
              <a:t> улучша</a:t>
            </a:r>
            <a:r>
              <a:rPr lang="ru-RU" sz="2800" cap="none" dirty="0">
                <a:latin typeface="+mn-lt"/>
              </a:rPr>
              <a:t>ю</a:t>
            </a:r>
            <a:r>
              <a:rPr lang="ru-RU" sz="2800" cap="none" dirty="0" smtClean="0">
                <a:latin typeface="+mn-lt"/>
              </a:rPr>
              <a:t>т </a:t>
            </a:r>
            <a:r>
              <a:rPr lang="ru-RU" sz="2800" cap="none" dirty="0">
                <a:latin typeface="+mn-lt"/>
              </a:rPr>
              <a:t>баланс колебаний </a:t>
            </a:r>
            <a:r>
              <a:rPr lang="ru-RU" sz="2800" cap="none" dirty="0" smtClean="0">
                <a:latin typeface="+mn-lt"/>
              </a:rPr>
              <a:t>продолжительност</a:t>
            </a:r>
            <a:r>
              <a:rPr lang="ru-RU" sz="2800" cap="none" dirty="0">
                <a:latin typeface="+mn-lt"/>
              </a:rPr>
              <a:t>и</a:t>
            </a:r>
            <a:r>
              <a:rPr lang="ru-RU" sz="2800" cap="none" dirty="0" smtClean="0">
                <a:latin typeface="+mn-lt"/>
              </a:rPr>
              <a:t> </a:t>
            </a:r>
            <a:r>
              <a:rPr lang="ru-RU" sz="2800" cap="none" dirty="0">
                <a:latin typeface="+mn-lt"/>
              </a:rPr>
              <a:t>суток</a:t>
            </a:r>
            <a:r>
              <a:rPr lang="fr-FR" sz="2800" cap="none" dirty="0">
                <a:latin typeface="+mn-lt"/>
              </a:rPr>
              <a:t> </a:t>
            </a:r>
            <a:r>
              <a:rPr lang="fr-FR" sz="2800" b="1" cap="none" dirty="0" smtClean="0"/>
              <a:t>&lt; 1 </a:t>
            </a:r>
            <a:r>
              <a:rPr lang="ru-RU" sz="2800" b="1" cap="none" dirty="0"/>
              <a:t>год</a:t>
            </a:r>
            <a:r>
              <a:rPr lang="fr-FR" sz="2800" b="1" cap="none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787941" y="1436700"/>
                <a:ext cx="5277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ΔD</m:t>
                    </m:r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/ </a:t>
                </a:r>
                <a:r>
                  <a:rPr lang="ru-RU" sz="24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эффект </a:t>
                </a:r>
                <a:r>
                  <a:rPr lang="ru-RU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атмосфер</a:t>
                </a:r>
                <a:r>
                  <a:rPr lang="ru-RU" sz="24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ы</a:t>
                </a:r>
                <a:r>
                  <a:rPr lang="fr-FR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 2009-2021 </a:t>
                </a:r>
                <a:endParaRPr lang="fr-FR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41" y="1436700"/>
                <a:ext cx="5277632" cy="461665"/>
              </a:xfrm>
              <a:prstGeom prst="rect">
                <a:avLst/>
              </a:prstGeom>
              <a:blipFill>
                <a:blip r:embed="rId3"/>
                <a:stretch>
                  <a:fillRect l="-231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858053" y="1351323"/>
                <a:ext cx="560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ΔD</m:t>
                    </m:r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B0F0"/>
                    </a:solidFill>
                  </a:rPr>
                  <a:t>/ </a:t>
                </a:r>
                <a:r>
                  <a:rPr lang="ru-RU" sz="2400" dirty="0">
                    <a:solidFill>
                      <a:srgbClr val="00B0F0"/>
                    </a:solidFill>
                  </a:rPr>
                  <a:t>эффект </a:t>
                </a:r>
                <a:r>
                  <a:rPr lang="fr-FR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ru-RU" sz="24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а</a:t>
                </a:r>
                <a:r>
                  <a:rPr lang="ru-RU" sz="2400" dirty="0" smtClean="0">
                    <a:solidFill>
                      <a:srgbClr val="00B0F0"/>
                    </a:solidFill>
                  </a:rPr>
                  <a:t>тмосфер</a:t>
                </a:r>
                <a:r>
                  <a:rPr lang="ru-RU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ы</a:t>
                </a:r>
                <a:r>
                  <a:rPr lang="fr-FR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r-FR" sz="2400" dirty="0" smtClean="0">
                    <a:solidFill>
                      <a:srgbClr val="00B0F0"/>
                    </a:solidFill>
                  </a:rPr>
                  <a:t> + </a:t>
                </a:r>
                <a:r>
                  <a:rPr lang="ru-RU" sz="2400" dirty="0" smtClean="0">
                    <a:solidFill>
                      <a:srgbClr val="00B0F0"/>
                    </a:solidFill>
                  </a:rPr>
                  <a:t>океано</a:t>
                </a:r>
                <a:r>
                  <a:rPr lang="ru-RU" sz="2400" dirty="0">
                    <a:solidFill>
                      <a:srgbClr val="00B0F0"/>
                    </a:solidFill>
                  </a:rPr>
                  <a:t>в</a:t>
                </a:r>
                <a:r>
                  <a:rPr lang="fr-FR" sz="2400" dirty="0" smtClean="0">
                    <a:solidFill>
                      <a:srgbClr val="00B0F0"/>
                    </a:solidFill>
                  </a:rPr>
                  <a:t>  </a:t>
                </a:r>
                <a:endParaRPr lang="fr-FR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53" y="1351323"/>
                <a:ext cx="5606353" cy="461665"/>
              </a:xfrm>
              <a:prstGeom prst="rect">
                <a:avLst/>
              </a:prstGeom>
              <a:blipFill>
                <a:blip r:embed="rId4"/>
                <a:stretch>
                  <a:fillRect l="-217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960273" y="6181594"/>
            <a:ext cx="895611" cy="1941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72" y="1799618"/>
            <a:ext cx="6107802" cy="44790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7430" y="824219"/>
            <a:ext cx="590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Частотная фильтрация &lt; 0,1 года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7" y="1812988"/>
            <a:ext cx="6089568" cy="4465683"/>
          </a:xfrm>
          <a:prstGeom prst="rect">
            <a:avLst/>
          </a:prstGeom>
        </p:spPr>
      </p:pic>
      <p:sp>
        <p:nvSpPr>
          <p:cNvPr id="10" name="Espace réservé du numéro de diapositive 1"/>
          <p:cNvSpPr txBox="1">
            <a:spLocks/>
          </p:cNvSpPr>
          <p:nvPr/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97176-80CD-49FF-8F3D-6D953B60E2F3}" type="slidenum">
              <a:rPr lang="en-GB" smtClean="0">
                <a:solidFill>
                  <a:srgbClr val="FF0000"/>
                </a:solidFill>
              </a:rPr>
              <a:pPr/>
              <a:t>30</a:t>
            </a:fld>
            <a:r>
              <a:rPr lang="en-GB" smtClean="0">
                <a:solidFill>
                  <a:srgbClr val="FF0000"/>
                </a:solidFill>
              </a:rPr>
              <a:t>/33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003" y="6349197"/>
            <a:ext cx="8512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  <a:hlinkClick r:id="rId7"/>
              </a:rPr>
              <a:t>https://hpiers.obspm.fr/eop-pc/index.php?index=excitactive&amp;lang=en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 txBox="1">
                <a:spLocks noChangeArrowheads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2800" dirty="0" smtClean="0"/>
                  <a:t>а</a:t>
                </a:r>
                <a:r>
                  <a:rPr lang="ru-RU" sz="2800" cap="none" dirty="0" smtClean="0"/>
                  <a:t>дмиттанс</a:t>
                </a:r>
                <a:r>
                  <a:rPr lang="ru-RU" sz="2800" cap="none" dirty="0"/>
                  <a:t>ы</a:t>
                </a:r>
                <a:r>
                  <a:rPr lang="fr-FR" sz="2800" b="1" cap="none" dirty="0" smtClean="0"/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b="1" cap="none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</m:oMath>
                </a14:m>
                <a:r>
                  <a:rPr lang="fr-FR" sz="2800" b="1" cap="none" dirty="0" smtClean="0"/>
                  <a:t> </a:t>
                </a:r>
                <a:r>
                  <a:rPr lang="ru-RU" sz="2800" b="1" cap="none" dirty="0"/>
                  <a:t>с </a:t>
                </a:r>
                <a:r>
                  <a:rPr lang="fr-FR" sz="2800" b="1" cap="none" dirty="0" smtClean="0"/>
                  <a:t>  </a:t>
                </a:r>
                <a:r>
                  <a:rPr lang="fr-FR" sz="2400" b="1" cap="none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ΔD</m:t>
                    </m:r>
                  </m:oMath>
                </a14:m>
                <a:r>
                  <a:rPr lang="fr-FR" sz="2400" b="1" cap="none" dirty="0" smtClean="0">
                    <a:solidFill>
                      <a:srgbClr val="FFFF00"/>
                    </a:solidFill>
                  </a:rPr>
                  <a:t> - </a:t>
                </a:r>
                <a:r>
                  <a:rPr lang="ru-RU" sz="2400" b="1" cap="none" dirty="0" smtClean="0">
                    <a:solidFill>
                      <a:srgbClr val="FFFF00"/>
                    </a:solidFill>
                  </a:rPr>
                  <a:t>гидроатмосферный </a:t>
                </a:r>
                <a:r>
                  <a:rPr lang="ru-RU" sz="2400" b="1" cap="none" dirty="0">
                    <a:solidFill>
                      <a:srgbClr val="FFFF00"/>
                    </a:solidFill>
                  </a:rPr>
                  <a:t>эффект</a:t>
                </a:r>
                <a:r>
                  <a:rPr lang="fr-FR" sz="2400" b="1" cap="none" dirty="0" smtClean="0"/>
                  <a:t>) / </a:t>
                </a:r>
                <a:r>
                  <a:rPr lang="ru-RU" sz="2400" b="1" cap="none" dirty="0">
                    <a:solidFill>
                      <a:srgbClr val="FFFF00"/>
                    </a:solidFill>
                  </a:rPr>
                  <a:t>приливный потенциал</a:t>
                </a:r>
                <a:r>
                  <a:rPr lang="fr-FR" sz="2400" b="1" cap="none" dirty="0" smtClean="0">
                    <a:solidFill>
                      <a:srgbClr val="FFFF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12192000" cy="504056"/>
              </a:xfrm>
              <a:prstGeom prst="rect">
                <a:avLst/>
              </a:prstGeom>
              <a:blipFill>
                <a:blip r:embed="rId3"/>
                <a:stretch>
                  <a:fillRect l="-450" t="-12195" r="-250" b="-39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357648" y="2097675"/>
            <a:ext cx="393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Bizouard, Fernandez, </a:t>
            </a:r>
            <a:r>
              <a:rPr lang="fr-FR" dirty="0" err="1" smtClean="0"/>
              <a:t>Zotov</a:t>
            </a:r>
            <a:r>
              <a:rPr lang="fr-FR" dirty="0" smtClean="0"/>
              <a:t> (2021), </a:t>
            </a:r>
            <a:r>
              <a:rPr lang="ru-RU" dirty="0"/>
              <a:t>принят в</a:t>
            </a:r>
            <a:r>
              <a:rPr lang="fr-FR" dirty="0" smtClean="0"/>
              <a:t> JGR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8152" y="476672"/>
            <a:ext cx="1106322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Мы </a:t>
            </a:r>
            <a:r>
              <a:rPr lang="ru-RU" sz="2400" dirty="0"/>
              <a:t>показали, что добавление поправки, обусловленной перераспределением океанических и континентальных вод</a:t>
            </a:r>
            <a:r>
              <a:rPr lang="ru-RU" sz="2400" dirty="0">
                <a:solidFill>
                  <a:srgbClr val="FFFF00"/>
                </a:solidFill>
              </a:rPr>
              <a:t>, улучшает 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согласие </a:t>
            </a:r>
            <a:r>
              <a:rPr lang="ru-RU" sz="2400" dirty="0">
                <a:solidFill>
                  <a:srgbClr val="FFFF00"/>
                </a:solidFill>
              </a:rPr>
              <a:t>коэффициентов </a:t>
            </a:r>
            <a:r>
              <a:rPr lang="ru-RU" sz="2400" dirty="0" smtClean="0">
                <a:solidFill>
                  <a:srgbClr val="FFFF00"/>
                </a:solidFill>
              </a:rPr>
              <a:t>адмиттанси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с теоретическими значениями </a:t>
            </a:r>
            <a:r>
              <a:rPr lang="ru-RU" sz="2400" dirty="0" smtClean="0">
                <a:solidFill>
                  <a:srgbClr val="FFFF00"/>
                </a:solidFill>
              </a:rPr>
              <a:t>для </a:t>
            </a:r>
            <a:r>
              <a:rPr lang="ru-RU" sz="2400" dirty="0">
                <a:solidFill>
                  <a:srgbClr val="FFFF00"/>
                </a:solidFill>
              </a:rPr>
              <a:t>периодов ниже 182 </a:t>
            </a:r>
            <a:r>
              <a:rPr lang="ru-RU" sz="2400" dirty="0" smtClean="0">
                <a:solidFill>
                  <a:srgbClr val="FFFF00"/>
                </a:solidFill>
              </a:rPr>
              <a:t>д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31</a:t>
            </a:fld>
            <a:r>
              <a:rPr lang="en-GB" dirty="0" smtClean="0"/>
              <a:t>/33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2" y="1649943"/>
            <a:ext cx="7440083" cy="52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5031" y="5019261"/>
            <a:ext cx="6500191" cy="2683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5" y="84536"/>
            <a:ext cx="8521997" cy="6633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5457" y="5019261"/>
            <a:ext cx="6569765" cy="268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68711" y="3641036"/>
            <a:ext cx="6569765" cy="268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55456" y="2531167"/>
            <a:ext cx="6569765" cy="268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358772" y="3328382"/>
            <a:ext cx="6569765" cy="268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66218" y="5864700"/>
            <a:ext cx="6569765" cy="268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32</a:t>
            </a:fld>
            <a:r>
              <a:rPr lang="en-GB" dirty="0" smtClean="0"/>
              <a:t>/33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927467" y="554922"/>
            <a:ext cx="3121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Bizouard, Fernandez, </a:t>
            </a:r>
            <a:r>
              <a:rPr lang="fr-FR" dirty="0" err="1"/>
              <a:t>Zotov</a:t>
            </a:r>
            <a:r>
              <a:rPr lang="fr-FR" dirty="0"/>
              <a:t> (2021), </a:t>
            </a:r>
            <a:r>
              <a:rPr lang="ru-RU" dirty="0"/>
              <a:t>принят в</a:t>
            </a:r>
            <a:r>
              <a:rPr lang="fr-FR" dirty="0"/>
              <a:t> JGR</a:t>
            </a:r>
          </a:p>
        </p:txBody>
      </p:sp>
    </p:spTree>
    <p:extLst>
      <p:ext uri="{BB962C8B-B14F-4D97-AF65-F5344CB8AC3E}">
        <p14:creationId xmlns:p14="http://schemas.microsoft.com/office/powerpoint/2010/main" val="37287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>
              <a:xfrm>
                <a:off x="0" y="0"/>
                <a:ext cx="12192000" cy="50405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2800" b="1" cap="none" dirty="0"/>
                  <a:t>Оценка коэффициента связи ядро-мантия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800" b="1" cap="none" dirty="0" smtClean="0"/>
                  <a:t> </a:t>
                </a:r>
                <a:r>
                  <a:rPr lang="ru-RU" sz="2800" b="1" cap="none" dirty="0"/>
                  <a:t>с 2000 по 2019 года</a:t>
                </a:r>
                <a:r>
                  <a:rPr lang="fr-FR" sz="2800" b="1" cap="none" dirty="0" smtClean="0"/>
                  <a:t> </a:t>
                </a: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04056"/>
              </a:xfrm>
              <a:prstGeom prst="rect">
                <a:avLst/>
              </a:prstGeom>
              <a:blipFill>
                <a:blip r:embed="rId3"/>
                <a:stretch>
                  <a:fillRect t="-10843" b="-373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1376" y="621014"/>
                <a:ext cx="11606784" cy="1143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без зональных приливов</m:t>
                      </m:r>
                      <m:r>
                        <a:rPr lang="fr-FR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limLow>
                        <m:limLowPr>
                          <m:ctrlPr>
                            <a:rPr lang="fr-FR" sz="2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sz="20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fr-FR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fr-FR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sub>
                                        <m:sup>
                                          <m: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den>
                                  </m:f>
                                  <m:r>
                                    <a:rPr lang="fr-FR" sz="20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a:rPr lang="fr-FR" sz="200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fr-F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  <m:r>
                            <a:rPr lang="fr-FR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ru-RU" sz="20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возбуждение гидроатмосферы</m:t>
                          </m:r>
                        </m:lim>
                      </m:limLow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6" y="621014"/>
                <a:ext cx="11606784" cy="1143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870471" y="1815942"/>
                <a:ext cx="10817948" cy="88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 smtClean="0"/>
                  <a:t> </a:t>
                </a:r>
                <a:r>
                  <a:rPr lang="ru-RU" sz="2000" dirty="0"/>
                  <a:t>рассчитывается методом линейной регрессии от 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fr-FR" sz="2000" dirty="0" smtClean="0"/>
                  <a:t> </a:t>
                </a:r>
                <a:r>
                  <a:rPr lang="ru-RU" sz="2000" dirty="0"/>
                  <a:t>и</a:t>
                </a:r>
                <a:r>
                  <a:rPr lang="fr-FR" sz="2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 smtClean="0"/>
                  <a:t> </a:t>
                </a:r>
                <a:r>
                  <a:rPr lang="ru-RU" sz="2000" dirty="0"/>
                  <a:t>с поправкой на зональные приливные эффекты в диапазоне 2 дня - 1 год. 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71" y="1815942"/>
                <a:ext cx="10817948" cy="884216"/>
              </a:xfrm>
              <a:prstGeom prst="rect">
                <a:avLst/>
              </a:prstGeom>
              <a:blipFill>
                <a:blip r:embed="rId5"/>
                <a:stretch>
                  <a:fillRect l="-620" b="-11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074735"/>
                  </p:ext>
                </p:extLst>
              </p:nvPr>
            </p:nvGraphicFramePr>
            <p:xfrm>
              <a:off x="751897" y="2904599"/>
              <a:ext cx="10133009" cy="3179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067">
                      <a:extLst>
                        <a:ext uri="{9D8B030D-6E8A-4147-A177-3AD203B41FA5}">
                          <a16:colId xmlns:a16="http://schemas.microsoft.com/office/drawing/2014/main" val="1940479051"/>
                        </a:ext>
                      </a:extLst>
                    </a:gridCol>
                    <a:gridCol w="1838960">
                      <a:extLst>
                        <a:ext uri="{9D8B030D-6E8A-4147-A177-3AD203B41FA5}">
                          <a16:colId xmlns:a16="http://schemas.microsoft.com/office/drawing/2014/main" val="2902707885"/>
                        </a:ext>
                      </a:extLst>
                    </a:gridCol>
                    <a:gridCol w="2530462">
                      <a:extLst>
                        <a:ext uri="{9D8B030D-6E8A-4147-A177-3AD203B41FA5}">
                          <a16:colId xmlns:a16="http://schemas.microsoft.com/office/drawing/2014/main" val="1117721619"/>
                        </a:ext>
                      </a:extLst>
                    </a:gridCol>
                    <a:gridCol w="1635138">
                      <a:extLst>
                        <a:ext uri="{9D8B030D-6E8A-4147-A177-3AD203B41FA5}">
                          <a16:colId xmlns:a16="http://schemas.microsoft.com/office/drawing/2014/main" val="3746406590"/>
                        </a:ext>
                      </a:extLst>
                    </a:gridCol>
                    <a:gridCol w="1026160">
                      <a:extLst>
                        <a:ext uri="{9D8B030D-6E8A-4147-A177-3AD203B41FA5}">
                          <a16:colId xmlns:a16="http://schemas.microsoft.com/office/drawing/2014/main" val="2763249586"/>
                        </a:ext>
                      </a:extLst>
                    </a:gridCol>
                    <a:gridCol w="1172222">
                      <a:extLst>
                        <a:ext uri="{9D8B030D-6E8A-4147-A177-3AD203B41FA5}">
                          <a16:colId xmlns:a16="http://schemas.microsoft.com/office/drawing/2014/main" val="3693856681"/>
                        </a:ext>
                      </a:extLst>
                    </a:gridCol>
                  </a:tblGrid>
                  <a:tr h="28287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возбуждение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0" dirty="0" smtClean="0"/>
                            <a:t>Объясненная дисперсия</a:t>
                          </a:r>
                          <a:endParaRPr lang="en-US" sz="2000" b="0" dirty="0" smtClean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ошибка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612081"/>
                      </a:ext>
                    </a:extLst>
                  </a:tr>
                  <a:tr h="282872"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Атмосферное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Океаническое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пресная вода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 smtClean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494909"/>
                      </a:ext>
                    </a:extLst>
                  </a:tr>
                  <a:tr h="28287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NCEP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1.253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0.010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30309"/>
                      </a:ext>
                    </a:extLst>
                  </a:tr>
                  <a:tr h="28287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ECMWF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91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1.185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0.008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1228817"/>
                      </a:ext>
                    </a:extLst>
                  </a:tr>
                  <a:tr h="28287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NCEP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ECCO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88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1.212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3873256"/>
                      </a:ext>
                    </a:extLst>
                  </a:tr>
                  <a:tr h="28287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ECMWF</a:t>
                          </a:r>
                          <a:endParaRPr lang="en-US" sz="20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MPIOM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95</a:t>
                          </a:r>
                          <a:endParaRPr lang="en-US" sz="20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1.154</a:t>
                          </a:r>
                          <a:endParaRPr lang="en-US" sz="20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0.006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7564805"/>
                      </a:ext>
                    </a:extLst>
                  </a:tr>
                  <a:tr h="40602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ECMWF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MPIOM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LSDM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95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1.158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656362"/>
                      </a:ext>
                    </a:extLst>
                  </a:tr>
                  <a:tr h="28287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ECMWF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MPIOM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LSDM + </a:t>
                          </a:r>
                          <a:r>
                            <a:rPr lang="ru-RU" sz="2000" dirty="0" smtClean="0"/>
                            <a:t>уровень моря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1.157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0.006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84257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074735"/>
                  </p:ext>
                </p:extLst>
              </p:nvPr>
            </p:nvGraphicFramePr>
            <p:xfrm>
              <a:off x="751897" y="2904599"/>
              <a:ext cx="10133009" cy="3179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067">
                      <a:extLst>
                        <a:ext uri="{9D8B030D-6E8A-4147-A177-3AD203B41FA5}">
                          <a16:colId xmlns:a16="http://schemas.microsoft.com/office/drawing/2014/main" val="1940479051"/>
                        </a:ext>
                      </a:extLst>
                    </a:gridCol>
                    <a:gridCol w="1838960">
                      <a:extLst>
                        <a:ext uri="{9D8B030D-6E8A-4147-A177-3AD203B41FA5}">
                          <a16:colId xmlns:a16="http://schemas.microsoft.com/office/drawing/2014/main" val="2902707885"/>
                        </a:ext>
                      </a:extLst>
                    </a:gridCol>
                    <a:gridCol w="2530462">
                      <a:extLst>
                        <a:ext uri="{9D8B030D-6E8A-4147-A177-3AD203B41FA5}">
                          <a16:colId xmlns:a16="http://schemas.microsoft.com/office/drawing/2014/main" val="1117721619"/>
                        </a:ext>
                      </a:extLst>
                    </a:gridCol>
                    <a:gridCol w="1635138">
                      <a:extLst>
                        <a:ext uri="{9D8B030D-6E8A-4147-A177-3AD203B41FA5}">
                          <a16:colId xmlns:a16="http://schemas.microsoft.com/office/drawing/2014/main" val="3746406590"/>
                        </a:ext>
                      </a:extLst>
                    </a:gridCol>
                    <a:gridCol w="1026160">
                      <a:extLst>
                        <a:ext uri="{9D8B030D-6E8A-4147-A177-3AD203B41FA5}">
                          <a16:colId xmlns:a16="http://schemas.microsoft.com/office/drawing/2014/main" val="2763249586"/>
                        </a:ext>
                      </a:extLst>
                    </a:gridCol>
                    <a:gridCol w="1172222">
                      <a:extLst>
                        <a:ext uri="{9D8B030D-6E8A-4147-A177-3AD203B41FA5}">
                          <a16:colId xmlns:a16="http://schemas.microsoft.com/office/drawing/2014/main" val="3693856681"/>
                        </a:ext>
                      </a:extLst>
                    </a:gridCol>
                  </a:tblGrid>
                  <a:tr h="3962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возбуждение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0" dirty="0" smtClean="0"/>
                            <a:t>Объясненная дисперсия</a:t>
                          </a:r>
                          <a:endParaRPr lang="en-US" sz="2000" b="0" dirty="0" smtClean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1"/>
                          <a:stretch>
                            <a:fillRect l="-771006" t="-3846" r="-115976" b="-31538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ошибка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61208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Атмосферное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Океаническое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пресная вода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 smtClean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4949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NCEP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1.253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0.010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303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ECMWF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91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1.185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0.008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12288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NCEP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ECCO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88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1.212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38732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ECMWF</a:t>
                          </a:r>
                          <a:endParaRPr lang="en-US" sz="20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MPIOM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95</a:t>
                          </a:r>
                          <a:endParaRPr lang="en-US" sz="20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1.154</a:t>
                          </a:r>
                          <a:endParaRPr lang="en-US" sz="20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0.006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7564805"/>
                      </a:ext>
                    </a:extLst>
                  </a:tr>
                  <a:tr h="40602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ECMWF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MPIOM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LSDM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95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1.158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65636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ECMWF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MPIOM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LSDM + </a:t>
                          </a:r>
                          <a:r>
                            <a:rPr lang="ru-RU" sz="2000" dirty="0" smtClean="0"/>
                            <a:t>уровень моря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1.157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0.006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84257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75277" y="6215590"/>
                <a:ext cx="9778067" cy="574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FFFF00"/>
                    </a:solidFill>
                  </a:rPr>
                  <a:t>Расчетное</a:t>
                </a:r>
                <a:r>
                  <a:rPr lang="fr-FR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FFFF00"/>
                    </a:solidFill>
                  </a:rPr>
                  <a:t>значение</a:t>
                </a:r>
                <a:r>
                  <a:rPr lang="fr-FR" sz="20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rgbClr val="FFFF00"/>
                    </a:solidFill>
                  </a:rPr>
                  <a:t>больше</a:t>
                </a:r>
                <a:r>
                  <a:rPr lang="fr-FR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чем</a:t>
                </a:r>
                <a:r>
                  <a:rPr lang="fr-FR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fr-FR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=1.129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smtClean="0">
                    <a:solidFill>
                      <a:srgbClr val="FFFF00"/>
                    </a:solidFill>
                  </a:rPr>
                  <a:t>?</a:t>
                </a:r>
                <a:r>
                  <a:rPr lang="fr-FR" sz="2000" dirty="0" smtClean="0"/>
                  <a:t> </a:t>
                </a:r>
                <a:r>
                  <a:rPr lang="ru-RU" sz="2000" dirty="0" smtClean="0">
                    <a:solidFill>
                      <a:srgbClr val="FFFF00"/>
                    </a:solidFill>
                  </a:rPr>
                  <a:t>Недооцененные значения</a:t>
                </a:r>
                <a:r>
                  <a:rPr lang="fr-FR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fr-FR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FFFF00"/>
                    </a:solidFill>
                  </a:rPr>
                  <a:t>?</a:t>
                </a:r>
                <a:r>
                  <a:rPr lang="fr-FR" sz="2000" dirty="0" smtClean="0"/>
                  <a:t> </a:t>
                </a:r>
                <a:endParaRPr lang="fr-FR" sz="2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77" y="6215590"/>
                <a:ext cx="9778067" cy="574901"/>
              </a:xfrm>
              <a:prstGeom prst="rect">
                <a:avLst/>
              </a:prstGeom>
              <a:blipFill>
                <a:blip r:embed="rId12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97176-80CD-49FF-8F3D-6D953B60E2F3}" type="slidenum">
              <a:rPr lang="en-GB" smtClean="0"/>
              <a:pPr/>
              <a:t>33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8620"/>
            <a:ext cx="12192000" cy="570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</a:rPr>
              <a:t>Заключение</a:t>
            </a:r>
            <a:endParaRPr lang="fr-FR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6337" y="779306"/>
                <a:ext cx="10443727" cy="5835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Старая проблема на грани геофизики и астрономии, к которой мы вернулись в свете более точных данных.</a:t>
                </a:r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Ниже </a:t>
                </a:r>
                <a:r>
                  <a:rPr lang="ru-RU" sz="2400" dirty="0"/>
                  <a:t>182 дней осцилляции продолжительности суток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на зональных приливных </a:t>
                </a:r>
                <a:r>
                  <a:rPr lang="ru-RU" sz="2400" dirty="0" smtClean="0"/>
                  <a:t>периодах</a:t>
                </a:r>
                <a:r>
                  <a:rPr lang="fr-FR" sz="2400" dirty="0" smtClean="0"/>
                  <a:t>,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скорректированные на</a:t>
                </a:r>
                <a:r>
                  <a:rPr lang="fr-FR" sz="2400" dirty="0" smtClean="0"/>
                  <a:t> </a:t>
                </a:r>
                <a:r>
                  <a:rPr lang="ru-RU" sz="2400" dirty="0" smtClean="0"/>
                  <a:t>эффекты </a:t>
                </a:r>
                <a:r>
                  <a:rPr lang="ru-RU" sz="2400" dirty="0"/>
                  <a:t>гидроатмосферной циркуляции обеспечивают </a:t>
                </a:r>
                <a:r>
                  <a:rPr lang="ru-RU" sz="2400" dirty="0" smtClean="0"/>
                  <a:t>адмиттанс</a:t>
                </a:r>
                <a:r>
                  <a:rPr lang="ru-RU" sz="2400" dirty="0"/>
                  <a:t>и</a:t>
                </a:r>
                <a:r>
                  <a:rPr lang="ru-RU" sz="2400" dirty="0" smtClean="0"/>
                  <a:t>  </a:t>
                </a:r>
                <a:r>
                  <a:rPr lang="ru-RU" sz="2400" dirty="0"/>
                  <a:t>до 3%.</a:t>
                </a:r>
                <a:endParaRPr lang="fr-FR" sz="2400" dirty="0"/>
              </a:p>
              <a:p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Они подтверждают </a:t>
                </a:r>
                <a:r>
                  <a:rPr lang="ru-RU" sz="2400" dirty="0">
                    <a:solidFill>
                      <a:srgbClr val="FFFF00"/>
                    </a:solidFill>
                  </a:rPr>
                  <a:t>частотную зависимость</a:t>
                </a:r>
                <a:r>
                  <a:rPr lang="ru-RU" sz="2400" dirty="0"/>
                  <a:t>, вызванную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неупругостью мантии</a:t>
                </a:r>
                <a:r>
                  <a:rPr lang="ru-RU" sz="2400" dirty="0"/>
                  <a:t> и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динамическими приливами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океанов</a:t>
                </a:r>
                <a:r>
                  <a:rPr lang="fr-FR" sz="2400" dirty="0" smtClean="0"/>
                  <a:t> </a:t>
                </a:r>
                <a:r>
                  <a:rPr lang="ru-RU" sz="2400" dirty="0"/>
                  <a:t>от нескольких дней до 182 дней 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Сравнение продолжительности суток с гидроатмосферным </a:t>
                </a:r>
                <a:r>
                  <a:rPr lang="ru-RU" sz="2400" dirty="0" smtClean="0"/>
                  <a:t>возбуждением</a:t>
                </a:r>
                <a:r>
                  <a:rPr lang="fr-FR" sz="2400" dirty="0" smtClean="0"/>
                  <a:t> (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nor/>
                      </m:rPr>
                      <a:rPr lang="fr-FR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</a:rPr>
                      <m:t>год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) </a:t>
                </a:r>
                <a:r>
                  <a:rPr lang="ru-RU" sz="2400" dirty="0"/>
                  <a:t>дает коэффициент инерционной развязки </a:t>
                </a:r>
                <a:r>
                  <a:rPr lang="ru-RU" sz="2400" b="1" dirty="0" smtClean="0"/>
                  <a:t>ядро-мантия </a:t>
                </a:r>
                <a:r>
                  <a:rPr lang="fr-FR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400" dirty="0" smtClean="0"/>
                  <a:t>. </a:t>
                </a:r>
                <a:r>
                  <a:rPr lang="ru-RU" sz="2400" dirty="0" smtClean="0"/>
                  <a:t>Недооцененное</a:t>
                </a:r>
                <a:r>
                  <a:rPr lang="fr-FR" sz="2400" dirty="0" smtClean="0"/>
                  <a:t> </a:t>
                </a:r>
                <a:r>
                  <a:rPr lang="ru-RU" sz="2400" dirty="0" smtClean="0"/>
                  <a:t>гидроатмосферн</a:t>
                </a:r>
                <a:r>
                  <a:rPr lang="ru-RU" sz="2400" dirty="0"/>
                  <a:t>ое</a:t>
                </a:r>
                <a:r>
                  <a:rPr lang="ru-RU" sz="2400" dirty="0" smtClean="0"/>
                  <a:t> возбуждение</a:t>
                </a:r>
                <a:r>
                  <a:rPr lang="fr-FR" sz="2400" dirty="0" smtClean="0"/>
                  <a:t>?</a:t>
                </a:r>
              </a:p>
              <a:p>
                <a:endParaRPr lang="fr-FR" sz="24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" y="779306"/>
                <a:ext cx="10443727" cy="5835315"/>
              </a:xfrm>
              <a:prstGeom prst="rect">
                <a:avLst/>
              </a:prstGeom>
              <a:blipFill>
                <a:blip r:embed="rId2"/>
                <a:stretch>
                  <a:fillRect l="-817" t="-836" r="-12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97176-80CD-49FF-8F3D-6D953B60E2F3}" type="slidenum">
              <a:rPr lang="en-GB" smtClean="0"/>
              <a:pPr/>
              <a:t>34</a:t>
            </a:fld>
            <a:r>
              <a:rPr lang="en-GB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843" y="283779"/>
            <a:ext cx="114775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Изменения скорости вращения Земли и ее реология</a:t>
            </a:r>
            <a:endParaRPr lang="fr-FR" sz="2000" dirty="0" smtClean="0"/>
          </a:p>
          <a:p>
            <a:endParaRPr lang="fr-FR" sz="2000" dirty="0"/>
          </a:p>
          <a:p>
            <a:r>
              <a:rPr lang="ru-RU" sz="2000" dirty="0" smtClean="0"/>
              <a:t>Вариации </a:t>
            </a:r>
            <a:r>
              <a:rPr lang="ru-RU" sz="2000" dirty="0"/>
              <a:t>вращения Земли (прецессия-нутация, движение полюсов, изменение скорости вращения) </a:t>
            </a:r>
            <a:r>
              <a:rPr lang="fr-FR" sz="2000" dirty="0" smtClean="0"/>
              <a:t> </a:t>
            </a:r>
            <a:r>
              <a:rPr lang="ru-RU" sz="2000" dirty="0" smtClean="0"/>
              <a:t>являются </a:t>
            </a:r>
            <a:r>
              <a:rPr lang="ru-RU" sz="2000" dirty="0"/>
              <a:t>реакцией динамической системы на различные возбуждения: приливы, гидро-атмосферные перераспределения массы, электромагнитное взаимодействие ядра и мантии, ... Передаточная функция этой системы зависит от глобальных реологических свойств Земли и ее структуры (упругость мантии, динамическая или гидростатическая реакция океанов, </a:t>
            </a:r>
            <a:r>
              <a:rPr lang="ru-RU" sz="2000" dirty="0" smtClean="0"/>
              <a:t>наличие</a:t>
            </a:r>
            <a:r>
              <a:rPr lang="fr-FR" sz="2000" dirty="0" smtClean="0"/>
              <a:t> </a:t>
            </a:r>
            <a:r>
              <a:rPr lang="ru-RU" sz="2000" dirty="0"/>
              <a:t>жидкого ядра</a:t>
            </a:r>
            <a:r>
              <a:rPr lang="ru-RU" sz="2000" dirty="0" smtClean="0"/>
              <a:t>...).  </a:t>
            </a:r>
            <a:r>
              <a:rPr lang="ru-RU" sz="2000" dirty="0"/>
              <a:t>Сравнивая измерения вариаций вращения Земли с реконструкцией возбуждений, можно уточнить параметры реологической или внутренней структуры.  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ru-RU" sz="2000" dirty="0"/>
              <a:t>В этом отношении наилучшим образом определенным явлением являются гармонические колебания скорости </a:t>
            </a:r>
            <a:r>
              <a:rPr lang="ru-RU" sz="2000" dirty="0" smtClean="0"/>
              <a:t>вращения</a:t>
            </a:r>
            <a:r>
              <a:rPr lang="fr-FR" sz="2000" dirty="0" smtClean="0"/>
              <a:t> </a:t>
            </a:r>
            <a:r>
              <a:rPr lang="ru-RU" sz="2000" dirty="0"/>
              <a:t>от </a:t>
            </a:r>
            <a:r>
              <a:rPr lang="fr-FR" sz="2000" dirty="0" smtClean="0"/>
              <a:t>7</a:t>
            </a:r>
            <a:r>
              <a:rPr lang="ru-RU" sz="2000" dirty="0" smtClean="0"/>
              <a:t> </a:t>
            </a:r>
            <a:r>
              <a:rPr lang="ru-RU" sz="2000" dirty="0"/>
              <a:t>до 182 дней, создаваемые зональными приливами. При заданной частоте их отношение к приливному потенциалу, или коэффициент адмиттанса, подтверждает неупругость мантии и динамическую реакцию океанов. </a:t>
            </a:r>
            <a:r>
              <a:rPr lang="ru-RU" sz="2000" dirty="0" smtClean="0"/>
              <a:t>Мы </a:t>
            </a:r>
            <a:r>
              <a:rPr lang="ru-RU" sz="2000" dirty="0"/>
              <a:t>представляем наш недавний вклад в эту проблему, которая изучается с 1960-х годов.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792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1689" y="1385361"/>
            <a:ext cx="102886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Доклад </a:t>
            </a:r>
            <a:r>
              <a:rPr lang="ru-RU" sz="2800" dirty="0"/>
              <a:t>ограничивается вариациями скорости вращения</a:t>
            </a:r>
            <a:r>
              <a:rPr lang="ru-RU" sz="2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Показать</a:t>
            </a:r>
            <a:r>
              <a:rPr lang="ru-RU" sz="2800" dirty="0"/>
              <a:t>, как они могут дать нам точную информацию о свойствах мантии, ее взаимодействии с жидким ядром и режиме океана в </a:t>
            </a:r>
            <a:r>
              <a:rPr lang="ru-RU" sz="2800" dirty="0">
                <a:solidFill>
                  <a:srgbClr val="FFFF00"/>
                </a:solidFill>
              </a:rPr>
              <a:t>периоды от 7 дней до года.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2434" y="48441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3508"/>
            <a:ext cx="12192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Цель</a:t>
            </a:r>
            <a:endParaRPr lang="fr-FR" sz="3600" dirty="0"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4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7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398" y="2667473"/>
            <a:ext cx="525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I - </a:t>
            </a:r>
            <a:r>
              <a:rPr lang="ru-RU" sz="4000" dirty="0"/>
              <a:t>Общее описание </a:t>
            </a:r>
            <a:r>
              <a:rPr lang="fr-FR" sz="4000" dirty="0" smtClean="0"/>
              <a:t>  </a:t>
            </a:r>
            <a:endParaRPr lang="fr-FR" sz="4000" dirty="0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5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27384"/>
            <a:ext cx="12192000" cy="504056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/>
              <a:t>Основные </a:t>
            </a:r>
            <a:r>
              <a:rPr lang="ru-RU" sz="2800" b="1" cap="none" dirty="0" smtClean="0"/>
              <a:t>понятия</a:t>
            </a:r>
            <a:r>
              <a:rPr lang="fr-FR" sz="2800" b="1" cap="none" dirty="0" smtClean="0"/>
              <a:t>, </a:t>
            </a:r>
            <a:r>
              <a:rPr lang="ru-RU" sz="2800" b="1" cap="none" dirty="0" smtClean="0"/>
              <a:t>обозначения</a:t>
            </a:r>
            <a:r>
              <a:rPr lang="ru-RU" sz="2800" b="1" cap="none" dirty="0"/>
              <a:t>, терминология</a:t>
            </a:r>
            <a:endParaRPr lang="fr-FR" sz="2800" b="1" cap="non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5073" y="827873"/>
                <a:ext cx="11700000" cy="630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Скорость вращения Земли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fr-FR" sz="24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Справочное значение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7.292 115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146 706 4  </m:t>
                        </m:r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rad</m:t>
                    </m:r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/с</m:t>
                    </m:r>
                  </m:oMath>
                </a14:m>
                <a:r>
                  <a:rPr lang="fr-FR" sz="2400" dirty="0">
                    <a:solidFill>
                      <a:srgbClr val="FFFF00"/>
                    </a:solidFill>
                  </a:rPr>
                  <a:t> </a:t>
                </a:r>
                <a:endParaRPr lang="fr-FR" sz="2400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Относительное возмущение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fr-FR" sz="2400" dirty="0"/>
                  <a:t> </a:t>
                </a:r>
                <a:r>
                  <a:rPr lang="ru-RU" sz="2400" dirty="0"/>
                  <a:t>на</a:t>
                </a:r>
                <a:r>
                  <a:rPr lang="ru-RU" sz="2400" dirty="0">
                    <a:solidFill>
                      <a:srgbClr val="00FF00"/>
                    </a:solidFill>
                  </a:rPr>
                  <a:t> за периоды </a:t>
                </a:r>
                <a:r>
                  <a:rPr lang="ru-RU" sz="2400" dirty="0" smtClean="0">
                    <a:solidFill>
                      <a:srgbClr val="00FF00"/>
                    </a:solidFill>
                  </a:rPr>
                  <a:t>&lt; </a:t>
                </a:r>
                <a:r>
                  <a:rPr lang="ru-RU" sz="2400" dirty="0">
                    <a:solidFill>
                      <a:srgbClr val="00FF00"/>
                    </a:solidFill>
                  </a:rPr>
                  <a:t>1000 лет</a:t>
                </a:r>
                <a:r>
                  <a:rPr lang="fr-FR" sz="2400" dirty="0" smtClean="0">
                    <a:solidFill>
                      <a:srgbClr val="00FF00"/>
                    </a:solidFill>
                  </a:rPr>
                  <a:t>                                                                      					</a:t>
                </a:r>
                <a14:m>
                  <m:oMath xmlns:m="http://schemas.openxmlformats.org/officeDocument/2006/math">
                    <m:r>
                      <a:rPr lang="fr-FR" sz="240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rgbClr val="00FF00"/>
                    </a:solidFill>
                  </a:rPr>
                  <a:t> </a:t>
                </a:r>
                <a:r>
                  <a:rPr lang="ru-RU" sz="2400" dirty="0" smtClean="0"/>
                  <a:t>на</a:t>
                </a:r>
                <a:r>
                  <a:rPr lang="ru-RU" sz="2400" dirty="0" smtClean="0">
                    <a:solidFill>
                      <a:srgbClr val="00FF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геологически</a:t>
                </a:r>
                <a:r>
                  <a:rPr lang="ru-RU" sz="2400" dirty="0">
                    <a:solidFill>
                      <a:srgbClr val="FFFF00"/>
                    </a:solidFill>
                  </a:rPr>
                  <a:t>е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 периоды </a:t>
                </a:r>
                <a:endParaRPr lang="fr-FR" sz="2400" dirty="0" smtClean="0"/>
              </a:p>
              <a:p>
                <a:r>
                  <a:rPr lang="ru-RU" sz="2400" dirty="0" smtClean="0">
                    <a:solidFill>
                      <a:srgbClr val="FFFF00"/>
                    </a:solidFill>
                  </a:rPr>
                  <a:t>Звёздные сутки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: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/>
                </a:r>
                <a:br>
                  <a:rPr lang="fr-FR" sz="2400" dirty="0" smtClean="0">
                    <a:solidFill>
                      <a:srgbClr val="FFFF00"/>
                    </a:solidFill>
                  </a:rPr>
                </a:br>
                <a:r>
                  <a:rPr lang="fr-FR" sz="2400" dirty="0" smtClean="0">
                    <a:solidFill>
                      <a:srgbClr val="FFFF00"/>
                    </a:solidFill>
                  </a:rPr>
                  <a:t/>
                </a:r>
                <a:br>
                  <a:rPr lang="fr-FR" sz="2400" dirty="0" smtClean="0">
                    <a:solidFill>
                      <a:srgbClr val="FFFF00"/>
                    </a:solidFill>
                  </a:rPr>
                </a:br>
                <a:r>
                  <a:rPr lang="ru-RU" sz="2400" dirty="0">
                    <a:solidFill>
                      <a:srgbClr val="FFFF00"/>
                    </a:solidFill>
                  </a:rPr>
                  <a:t>Продолжительность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(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длительность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)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суток </a:t>
                </a:r>
                <a:r>
                  <a:rPr lang="ru-RU" sz="2400" dirty="0">
                    <a:solidFill>
                      <a:srgbClr val="FFFF00"/>
                    </a:solidFill>
                  </a:rPr>
                  <a:t>D относится к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среднему </a:t>
                </a:r>
                <a:r>
                  <a:rPr lang="ru-RU" sz="2400" dirty="0">
                    <a:solidFill>
                      <a:srgbClr val="FFFF00"/>
                    </a:solidFill>
                  </a:rPr>
                  <a:t>солнцу</a:t>
                </a:r>
                <a:r>
                  <a:rPr lang="fr-FR" sz="2400" dirty="0" smtClean="0"/>
                  <a:t>:</a:t>
                </a:r>
              </a:p>
              <a:p>
                <a:endParaRPr lang="fr-FR" sz="2400" dirty="0"/>
              </a:p>
              <a:p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=1.002 737 </m:t>
                    </m:r>
                    <m:r>
                      <m:rPr>
                        <m:nor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811 911 354 48</m:t>
                    </m:r>
                  </m:oMath>
                </a14:m>
                <a:r>
                  <a:rPr lang="fr-FR" sz="2400" dirty="0" smtClean="0"/>
                  <a:t>   </a:t>
                </a:r>
                <a:r>
                  <a:rPr lang="ru-RU" sz="2400" dirty="0" smtClean="0"/>
                  <a:t>звёздные сутки 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ru-RU" sz="2400" dirty="0" smtClean="0"/>
                  <a:t>средные солнечн</a:t>
                </a:r>
                <a:r>
                  <a:rPr lang="ru-RU" sz="2400" dirty="0"/>
                  <a:t>ые</a:t>
                </a:r>
                <a:r>
                  <a:rPr lang="ru-RU" sz="2400" dirty="0" smtClean="0"/>
                  <a:t>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сутк</a:t>
                </a:r>
                <a:r>
                  <a:rPr lang="ru-RU" sz="2400" dirty="0">
                    <a:solidFill>
                      <a:srgbClr val="FFFF00"/>
                    </a:solidFill>
                  </a:rPr>
                  <a:t>и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 </a:t>
                </a:r>
                <a:endParaRPr lang="fr-FR" sz="2400" dirty="0" smtClean="0"/>
              </a:p>
              <a:p>
                <a:endParaRPr lang="fr-FR" sz="2400" dirty="0"/>
              </a:p>
              <a:p>
                <a:r>
                  <a:rPr lang="ru-RU" sz="2400" dirty="0" smtClean="0">
                    <a:solidFill>
                      <a:srgbClr val="FFFF00"/>
                    </a:solidFill>
                  </a:rPr>
                  <a:t>Отклонение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продолжительности суток</a:t>
                </a:r>
                <a:r>
                  <a:rPr lang="fr-FR" sz="24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/>
                  <a:t>     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86400</m:t>
                    </m:r>
                  </m:oMath>
                </a14:m>
                <a:r>
                  <a:rPr lang="fr-FR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ru-RU" sz="2400" dirty="0">
                    <a:solidFill>
                      <a:srgbClr val="FFFF00"/>
                    </a:solidFill>
                  </a:rPr>
                  <a:t>с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SI </a:t>
                </a:r>
                <a:endParaRPr lang="fr-FR" sz="2400" dirty="0" smtClean="0"/>
              </a:p>
              <a:p>
                <a:endParaRPr lang="fr-FR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/>
                  <a:t> =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-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fr-FR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−1≈</m:t>
                    </m:r>
                    <m: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 smtClean="0"/>
                  <a:t>   </a:t>
                </a:r>
                <a:r>
                  <a:rPr lang="ru-RU" sz="2400" dirty="0"/>
                  <a:t>в историческом масштабе времени</a:t>
                </a:r>
                <a:endParaRPr lang="fr-FR" sz="2400" dirty="0" smtClean="0"/>
              </a:p>
              <a:p>
                <a:r>
                  <a:rPr lang="fr-FR" sz="2400" dirty="0" smtClean="0"/>
                  <a:t>    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3" y="827873"/>
                <a:ext cx="11700000" cy="6300058"/>
              </a:xfrm>
              <a:prstGeom prst="rect">
                <a:avLst/>
              </a:prstGeom>
              <a:blipFill>
                <a:blip r:embed="rId3"/>
                <a:stretch>
                  <a:fillRect l="-782" t="-774" r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206014" y="6362219"/>
            <a:ext cx="670428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6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6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27385"/>
            <a:ext cx="12192000" cy="602661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cap="none" dirty="0"/>
              <a:t>Основные понятия</a:t>
            </a:r>
            <a:endParaRPr lang="fr-FR" b="1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8588" y="882094"/>
                <a:ext cx="11474824" cy="5458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Вариации </a:t>
                </a:r>
                <a:r>
                  <a:rPr lang="ru-RU" sz="2400" dirty="0"/>
                  <a:t>скорости вращения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 smtClean="0"/>
                  <a:t> </a:t>
                </a:r>
                <a:r>
                  <a:rPr lang="ru-RU" sz="2400" dirty="0" smtClean="0"/>
                  <a:t>были </a:t>
                </a:r>
                <a:r>
                  <a:rPr lang="ru-RU" sz="2400" dirty="0"/>
                  <a:t>впервые обнаружены в </a:t>
                </a:r>
                <a:r>
                  <a:rPr lang="fr-FR" sz="2400" dirty="0" smtClean="0"/>
                  <a:t>1926-1927 </a:t>
                </a:r>
                <a:r>
                  <a:rPr lang="ru-RU" sz="2400" dirty="0" smtClean="0"/>
                  <a:t>всемирном </a:t>
                </a:r>
                <a:r>
                  <a:rPr lang="ru-RU" sz="2400" dirty="0"/>
                  <a:t>времени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𝑈</a:t>
                </a:r>
                <a:r>
                  <a:rPr lang="fr-FR" sz="2400" i="1" dirty="0" smtClean="0">
                    <a:solidFill>
                      <a:srgbClr val="FFFF00"/>
                    </a:solidFill>
                  </a:rPr>
                  <a:t>T</a:t>
                </a:r>
                <a:r>
                  <a:rPr lang="ru-RU" sz="2400" dirty="0" smtClean="0"/>
                  <a:t> по </a:t>
                </a:r>
                <a:r>
                  <a:rPr lang="ru-RU" sz="2400" dirty="0"/>
                  <a:t>сравнению с более стабильным временем t </a:t>
                </a:r>
                <a:r>
                  <a:rPr lang="fr-FR" sz="2400" dirty="0" smtClean="0"/>
                  <a:t>--  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𝐸𝑇</a:t>
                </a:r>
                <a:r>
                  <a:rPr lang="ru-RU" sz="2400" dirty="0" smtClean="0"/>
                  <a:t> </a:t>
                </a:r>
                <a:r>
                  <a:rPr lang="fr-FR" sz="2400" dirty="0" smtClean="0"/>
                  <a:t>(</a:t>
                </a:r>
                <a:r>
                  <a:rPr lang="ru-RU" sz="2400" dirty="0" smtClean="0">
                    <a:solidFill>
                      <a:srgbClr val="FFFF00"/>
                    </a:solidFill>
                  </a:rPr>
                  <a:t>эфемеридное время</a:t>
                </a:r>
                <a:r>
                  <a:rPr lang="fr-FR" sz="2400" dirty="0" smtClean="0"/>
                  <a:t>) </a:t>
                </a:r>
                <a:r>
                  <a:rPr lang="ru-RU" sz="2400" dirty="0" smtClean="0"/>
                  <a:t>до 1958 </a:t>
                </a:r>
                <a:r>
                  <a:rPr lang="ru-RU" sz="2400" dirty="0"/>
                  <a:t>года, затем </a:t>
                </a:r>
                <a:r>
                  <a:rPr lang="ru-RU" sz="2400" dirty="0">
                    <a:solidFill>
                      <a:srgbClr val="FFFF00"/>
                    </a:solidFill>
                  </a:rPr>
                  <a:t>𝑇𝑇=𝑇𝐴𝐼+32.184 𝑠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(« Temps Terrestre ») </a:t>
                </a:r>
                <a:r>
                  <a:rPr lang="ru-RU" sz="2400" dirty="0" smtClean="0"/>
                  <a:t>после </a:t>
                </a:r>
                <a:r>
                  <a:rPr lang="ru-RU" sz="2400" dirty="0"/>
                  <a:t>1958 года,...).  С момента появления </a:t>
                </a:r>
                <a:r>
                  <a:rPr lang="ru-RU" sz="2400" dirty="0" smtClean="0"/>
                  <a:t> </a:t>
                </a:r>
                <a:r>
                  <a:rPr lang="ru-RU" sz="2400" dirty="0">
                    <a:solidFill>
                      <a:srgbClr val="FFFF00"/>
                    </a:solidFill>
                  </a:rPr>
                  <a:t>𝑇𝐴𝐼</a:t>
                </a:r>
                <a:r>
                  <a:rPr lang="ru-RU" sz="2400" dirty="0"/>
                  <a:t> в 1958 году соблюдается различие </a:t>
                </a:r>
                <a:r>
                  <a:rPr lang="ru-RU" sz="2400" dirty="0">
                    <a:solidFill>
                      <a:srgbClr val="FFFF00"/>
                    </a:solidFill>
                  </a:rPr>
                  <a:t>𝑈𝑇-𝑇𝐴𝐼</a:t>
                </a:r>
                <a:r>
                  <a:rPr lang="ru-RU" sz="2400" dirty="0"/>
                  <a:t>, а </a:t>
                </a:r>
                <a:r>
                  <a:rPr lang="ru-RU" sz="2400" dirty="0">
                    <a:solidFill>
                      <a:srgbClr val="FFFF00"/>
                    </a:solidFill>
                  </a:rPr>
                  <a:t>𝑈𝑇 был переименован в 𝑈𝑇1</a:t>
                </a:r>
                <a:r>
                  <a:rPr lang="ru-RU" sz="2400" dirty="0"/>
                  <a:t>.  </a:t>
                </a:r>
                <a:r>
                  <a:rPr lang="fr-FR" sz="2400" dirty="0"/>
                  <a:t/>
                </a:r>
                <a:br>
                  <a:rPr lang="fr-FR" sz="2400" dirty="0"/>
                </a:b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r>
                  <a:rPr lang="ru-RU" sz="2400" dirty="0"/>
                  <a:t>Космическая геодезия используется для определения угла поворота </a:t>
                </a:r>
                <a:endParaRPr lang="fr-FR" sz="2400" dirty="0"/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fr-FR" sz="2400" dirty="0" smtClean="0"/>
                  <a:t>  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𝑇𝐴𝐼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fr-FR" sz="24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23"/>
                          </m:r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brk m:alnAt="23"/>
                          </m:r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/>
                  <a:t> =1/1/2000 12</a:t>
                </a:r>
                <a:r>
                  <a:rPr lang="ru-RU" sz="2400" dirty="0" smtClean="0"/>
                  <a:t>ч</a:t>
                </a:r>
                <a:r>
                  <a:rPr lang="fr-FR" sz="2400" dirty="0" smtClean="0"/>
                  <a:t> UT1</a:t>
                </a:r>
              </a:p>
              <a:p>
                <a:endParaRPr lang="fr-FR" sz="2400" dirty="0" smtClean="0"/>
              </a:p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𝑈𝑇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ru-RU" sz="2400" dirty="0"/>
                  <a:t>определяется из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/>
                  <a:t> </a:t>
                </a:r>
                <a:r>
                  <a:rPr lang="ru-RU" sz="2400" dirty="0"/>
                  <a:t>по закону </a:t>
                </a:r>
                <a:r>
                  <a:rPr lang="ru-RU" sz="2400" dirty="0" smtClean="0"/>
                  <a:t>масштабирования</a:t>
                </a:r>
                <a:r>
                  <a:rPr lang="fr-FR" sz="2400" dirty="0" smtClean="0"/>
                  <a:t> </a:t>
                </a:r>
                <a:r>
                  <a:rPr lang="fr-FR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fr-FR" sz="2400" dirty="0" smtClean="0"/>
              </a:p>
              <a:p>
                <a:r>
                  <a:rPr lang="fr-FR" sz="2400" dirty="0" smtClean="0">
                    <a:sym typeface="Wingdings" panose="05000000000000000000" pitchFamily="2" charset="2"/>
                  </a:rPr>
                  <a:t/>
                </a:r>
                <a:br>
                  <a:rPr lang="fr-FR" sz="2400" dirty="0" smtClean="0">
                    <a:sym typeface="Wingdings" panose="05000000000000000000" pitchFamily="2" charset="2"/>
                  </a:rPr>
                </a:br>
                <a:r>
                  <a:rPr lang="fr-FR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fr-FR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fr-F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𝑇𝐴𝐼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fr-F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fr-FR" sz="2400" b="0" i="1" dirty="0" smtClean="0">
                  <a:solidFill>
                    <a:srgbClr val="FFFF00"/>
                  </a:solidFill>
                </a:endParaRPr>
              </a:p>
              <a:p>
                <a:r>
                  <a:rPr lang="fr-FR" sz="2400" dirty="0" smtClean="0"/>
                  <a:t> </a:t>
                </a:r>
                <a:r>
                  <a:rPr lang="ru-RU" sz="2400" dirty="0" smtClean="0"/>
                  <a:t>По </a:t>
                </a:r>
                <a:r>
                  <a:rPr lang="ru-RU" sz="2400" dirty="0"/>
                  <a:t>временной деривации </a:t>
                </a:r>
                <a:r>
                  <a:rPr lang="fr-FR" sz="2400" dirty="0" smtClean="0"/>
                  <a:t>: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=1+ 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ΔD</m:t>
                        </m:r>
                      </m:num>
                      <m:den>
                        <m:sSub>
                          <m:sSubPr>
                            <m:ctrlPr>
                              <a:rPr lang="fr-FR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fr-FR" sz="24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 b="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fr-F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r-F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𝑇𝐴𝐼</m:t>
                        </m:r>
                        <m:r>
                          <a:rPr lang="fr-F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ΔD</m:t>
                    </m:r>
                    <m:r>
                      <a:rPr lang="fr-FR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fr-FR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882094"/>
                <a:ext cx="11474824" cy="5458610"/>
              </a:xfrm>
              <a:prstGeom prst="rect">
                <a:avLst/>
              </a:prstGeom>
              <a:blipFill>
                <a:blip r:embed="rId3"/>
                <a:stretch>
                  <a:fillRect l="-850" t="-894" r="-3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7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8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535275" y="954444"/>
            <a:ext cx="11121449" cy="5392627"/>
            <a:chOff x="1627599" y="1448781"/>
            <a:chExt cx="9143269" cy="4177028"/>
          </a:xfrm>
        </p:grpSpPr>
        <p:sp>
          <p:nvSpPr>
            <p:cNvPr id="7" name="ZoneTexte 115"/>
            <p:cNvSpPr txBox="1">
              <a:spLocks noChangeArrowheads="1"/>
            </p:cNvSpPr>
            <p:nvPr/>
          </p:nvSpPr>
          <p:spPr bwMode="auto">
            <a:xfrm>
              <a:off x="1703512" y="4437112"/>
              <a:ext cx="548500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0.1 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34580" y="3032957"/>
              <a:ext cx="2229472" cy="28792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 sz="2000" dirty="0">
                <a:solidFill>
                  <a:schemeClr val="tx1"/>
                </a:solidFill>
              </a:endParaRPr>
            </a:p>
            <a:p>
              <a:endParaRPr lang="ru-RU" sz="2000" dirty="0">
                <a:solidFill>
                  <a:schemeClr val="tx1"/>
                </a:solidFill>
              </a:endParaRPr>
            </a:p>
            <a:p>
              <a:r>
                <a:rPr lang="ru-RU" sz="2000" dirty="0">
                  <a:solidFill>
                    <a:schemeClr val="tx1"/>
                  </a:solidFill>
                </a:rPr>
                <a:t>Механические маятниковые часы</a:t>
              </a:r>
            </a:p>
            <a:p>
              <a:pPr defTabSz="884005">
                <a:defRPr/>
              </a:pPr>
              <a:r>
                <a:rPr lang="fr-FR" sz="2000" i="1" dirty="0">
                  <a:solidFill>
                    <a:schemeClr val="tx1"/>
                  </a:solidFill>
                </a:rPr>
                <a:t>(Huygens, 1657)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79627" y="1856368"/>
              <a:ext cx="5874632" cy="260694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4005"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солнечные часы</a:t>
              </a:r>
              <a:endParaRPr lang="fr-FR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51"/>
            <p:cNvSpPr txBox="1">
              <a:spLocks noChangeArrowheads="1"/>
            </p:cNvSpPr>
            <p:nvPr/>
          </p:nvSpPr>
          <p:spPr bwMode="auto">
            <a:xfrm>
              <a:off x="1864078" y="4113076"/>
              <a:ext cx="389037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 s</a:t>
              </a:r>
            </a:p>
          </p:txBody>
        </p:sp>
        <p:sp>
          <p:nvSpPr>
            <p:cNvPr id="13" name="ZoneTexte 175"/>
            <p:cNvSpPr txBox="1">
              <a:spLocks noChangeArrowheads="1"/>
            </p:cNvSpPr>
            <p:nvPr/>
          </p:nvSpPr>
          <p:spPr bwMode="auto">
            <a:xfrm>
              <a:off x="9984432" y="4077072"/>
              <a:ext cx="389037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 s</a:t>
              </a:r>
            </a:p>
          </p:txBody>
        </p:sp>
        <p:sp>
          <p:nvSpPr>
            <p:cNvPr id="14" name="ZoneTexte 199"/>
            <p:cNvSpPr txBox="1">
              <a:spLocks noChangeArrowheads="1"/>
            </p:cNvSpPr>
            <p:nvPr/>
          </p:nvSpPr>
          <p:spPr bwMode="auto">
            <a:xfrm>
              <a:off x="9984432" y="4437112"/>
              <a:ext cx="548500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0.1 s</a:t>
              </a:r>
            </a:p>
          </p:txBody>
        </p:sp>
        <p:sp>
          <p:nvSpPr>
            <p:cNvPr id="23" name="Flèche droite rayée 22"/>
            <p:cNvSpPr/>
            <p:nvPr/>
          </p:nvSpPr>
          <p:spPr>
            <a:xfrm>
              <a:off x="1867452" y="2289269"/>
              <a:ext cx="8903416" cy="861048"/>
            </a:xfrm>
            <a:prstGeom prst="stripedRightArrow">
              <a:avLst>
                <a:gd name="adj1" fmla="val 26331"/>
                <a:gd name="adj2" fmla="val 50000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4005">
                <a:defRPr/>
              </a:pP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 flipH="1" flipV="1">
              <a:off x="1879627" y="2523383"/>
              <a:ext cx="1024" cy="805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190"/>
            <p:cNvSpPr txBox="1">
              <a:spLocks noChangeArrowheads="1"/>
            </p:cNvSpPr>
            <p:nvPr/>
          </p:nvSpPr>
          <p:spPr bwMode="auto">
            <a:xfrm>
              <a:off x="1627599" y="2107266"/>
              <a:ext cx="258568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6" name="ZoneTexte 193"/>
            <p:cNvSpPr txBox="1">
              <a:spLocks noChangeArrowheads="1"/>
            </p:cNvSpPr>
            <p:nvPr/>
          </p:nvSpPr>
          <p:spPr bwMode="auto">
            <a:xfrm>
              <a:off x="5051885" y="2167119"/>
              <a:ext cx="578811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1700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 flipV="1">
              <a:off x="5375920" y="2520384"/>
              <a:ext cx="1024" cy="805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 flipV="1">
              <a:off x="7176120" y="2525685"/>
              <a:ext cx="1024" cy="805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 flipV="1">
              <a:off x="9947404" y="2525685"/>
              <a:ext cx="1024" cy="805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77"/>
            <p:cNvSpPr txBox="1">
              <a:spLocks noChangeArrowheads="1"/>
            </p:cNvSpPr>
            <p:nvPr/>
          </p:nvSpPr>
          <p:spPr bwMode="auto">
            <a:xfrm>
              <a:off x="6852085" y="2167119"/>
              <a:ext cx="578811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1800</a:t>
              </a:r>
            </a:p>
          </p:txBody>
        </p:sp>
        <p:sp>
          <p:nvSpPr>
            <p:cNvPr id="31" name="ZoneTexte 278"/>
            <p:cNvSpPr txBox="1">
              <a:spLocks noChangeArrowheads="1"/>
            </p:cNvSpPr>
            <p:nvPr/>
          </p:nvSpPr>
          <p:spPr bwMode="auto">
            <a:xfrm>
              <a:off x="8652285" y="2164794"/>
              <a:ext cx="578811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1900</a:t>
              </a:r>
            </a:p>
          </p:txBody>
        </p:sp>
        <p:sp>
          <p:nvSpPr>
            <p:cNvPr id="32" name="ZoneTexte 190"/>
            <p:cNvSpPr txBox="1">
              <a:spLocks noChangeArrowheads="1"/>
            </p:cNvSpPr>
            <p:nvPr/>
          </p:nvSpPr>
          <p:spPr bwMode="auto">
            <a:xfrm>
              <a:off x="3987806" y="2163053"/>
              <a:ext cx="578811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1650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 flipH="1" flipV="1">
              <a:off x="4259796" y="2528901"/>
              <a:ext cx="1024" cy="805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 flipV="1">
              <a:off x="6384032" y="2513107"/>
              <a:ext cx="1024" cy="805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 flipV="1">
              <a:off x="8976320" y="2520384"/>
              <a:ext cx="1024" cy="805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193"/>
            <p:cNvSpPr txBox="1">
              <a:spLocks noChangeArrowheads="1"/>
            </p:cNvSpPr>
            <p:nvPr/>
          </p:nvSpPr>
          <p:spPr bwMode="auto">
            <a:xfrm>
              <a:off x="6040034" y="2168860"/>
              <a:ext cx="578811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1750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2268382" y="3996252"/>
              <a:ext cx="7749724" cy="1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121"/>
            <p:cNvSpPr txBox="1">
              <a:spLocks noChangeArrowheads="1"/>
            </p:cNvSpPr>
            <p:nvPr/>
          </p:nvSpPr>
          <p:spPr bwMode="auto">
            <a:xfrm>
              <a:off x="1662838" y="3717032"/>
              <a:ext cx="634162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 min</a:t>
              </a:r>
            </a:p>
          </p:txBody>
        </p:sp>
        <p:cxnSp>
          <p:nvCxnSpPr>
            <p:cNvPr id="45" name="Connecteur droit avec flèche 322"/>
            <p:cNvCxnSpPr>
              <a:cxnSpLocks noChangeShapeType="1"/>
            </p:cNvCxnSpPr>
            <p:nvPr/>
          </p:nvCxnSpPr>
          <p:spPr bwMode="auto">
            <a:xfrm flipV="1">
              <a:off x="2268383" y="3840935"/>
              <a:ext cx="6023" cy="1512168"/>
            </a:xfrm>
            <a:prstGeom prst="straightConnector1">
              <a:avLst/>
            </a:prstGeom>
            <a:noFill/>
            <a:ln w="28575" algn="ctr">
              <a:solidFill>
                <a:srgbClr val="FFFF00"/>
              </a:solidFill>
              <a:round/>
              <a:headEnd type="arrow" w="med" len="med"/>
              <a:tailEnd type="none" w="med" len="med"/>
            </a:ln>
          </p:spPr>
        </p:cxnSp>
        <p:cxnSp>
          <p:nvCxnSpPr>
            <p:cNvPr id="46" name="Connecteur droit avec flèche 322"/>
            <p:cNvCxnSpPr>
              <a:cxnSpLocks noChangeShapeType="1"/>
            </p:cNvCxnSpPr>
            <p:nvPr/>
          </p:nvCxnSpPr>
          <p:spPr bwMode="auto">
            <a:xfrm flipV="1">
              <a:off x="9984432" y="4004378"/>
              <a:ext cx="9694" cy="1440847"/>
            </a:xfrm>
            <a:prstGeom prst="straightConnector1">
              <a:avLst/>
            </a:prstGeom>
            <a:noFill/>
            <a:ln w="28575" algn="ctr">
              <a:solidFill>
                <a:srgbClr val="FFFF00"/>
              </a:solidFill>
              <a:round/>
              <a:headEnd type="arrow" w="med" len="med"/>
              <a:tailEnd type="none" w="med" len="med"/>
            </a:ln>
          </p:spPr>
        </p:cxnSp>
        <p:cxnSp>
          <p:nvCxnSpPr>
            <p:cNvPr id="3" name="Connecteur droit avec flèche 2"/>
            <p:cNvCxnSpPr/>
            <p:nvPr/>
          </p:nvCxnSpPr>
          <p:spPr>
            <a:xfrm>
              <a:off x="9512476" y="2153067"/>
              <a:ext cx="3905" cy="4508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9120337" y="1448781"/>
              <a:ext cx="1412595" cy="64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кварцевые часы</a:t>
              </a:r>
              <a:endParaRPr lang="fr-FR" sz="2400" b="1" dirty="0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V="1">
              <a:off x="2459596" y="2816932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884114" y="1520398"/>
              <a:ext cx="2735243" cy="246903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4005"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Клепсидра Водяные часы </a:t>
              </a:r>
              <a:endParaRPr lang="fr-FR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55" name="ZoneTexte 190"/>
            <p:cNvSpPr txBox="1">
              <a:spLocks noChangeArrowheads="1"/>
            </p:cNvSpPr>
            <p:nvPr/>
          </p:nvSpPr>
          <p:spPr bwMode="auto">
            <a:xfrm>
              <a:off x="2187606" y="2199057"/>
              <a:ext cx="578811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1300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91544" y="3104965"/>
              <a:ext cx="2286730" cy="28792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4005"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Весовые часы</a:t>
              </a:r>
              <a:endParaRPr lang="fr-FR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9386923" y="3275586"/>
              <a:ext cx="1195019" cy="548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атомные часы</a:t>
              </a:r>
              <a:endParaRPr lang="fr-FR" sz="2000" dirty="0"/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 flipV="1">
              <a:off x="9948428" y="2824801"/>
              <a:ext cx="0" cy="4605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6420036" y="2960949"/>
              <a:ext cx="2304256" cy="28792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4005"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Хронометр</a:t>
              </a:r>
              <a:r>
                <a:rPr lang="fr-FR" sz="2000" i="1" dirty="0">
                  <a:solidFill>
                    <a:schemeClr val="tx1"/>
                  </a:solidFill>
                </a:rPr>
                <a:t> Harrison</a:t>
              </a:r>
            </a:p>
          </p:txBody>
        </p:sp>
        <p:sp>
          <p:nvSpPr>
            <p:cNvPr id="72" name="Forme libre 71"/>
            <p:cNvSpPr/>
            <p:nvPr/>
          </p:nvSpPr>
          <p:spPr>
            <a:xfrm>
              <a:off x="2253283" y="3974576"/>
              <a:ext cx="6885840" cy="722073"/>
            </a:xfrm>
            <a:custGeom>
              <a:avLst/>
              <a:gdLst>
                <a:gd name="connsiteX0" fmla="*/ 0 w 6389914"/>
                <a:gd name="connsiteY0" fmla="*/ 0 h 729343"/>
                <a:gd name="connsiteX1" fmla="*/ 1153886 w 6389914"/>
                <a:gd name="connsiteY1" fmla="*/ 0 h 729343"/>
                <a:gd name="connsiteX2" fmla="*/ 6379029 w 6389914"/>
                <a:gd name="connsiteY2" fmla="*/ 718457 h 729343"/>
                <a:gd name="connsiteX3" fmla="*/ 6389914 w 6389914"/>
                <a:gd name="connsiteY3" fmla="*/ 729343 h 72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914" h="729343">
                  <a:moveTo>
                    <a:pt x="0" y="0"/>
                  </a:moveTo>
                  <a:lnTo>
                    <a:pt x="1153886" y="0"/>
                  </a:lnTo>
                  <a:lnTo>
                    <a:pt x="6379029" y="718457"/>
                  </a:lnTo>
                  <a:lnTo>
                    <a:pt x="6389914" y="729343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73" name="ZoneTexte 168"/>
            <p:cNvSpPr txBox="1">
              <a:spLocks noChangeArrowheads="1"/>
            </p:cNvSpPr>
            <p:nvPr/>
          </p:nvSpPr>
          <p:spPr bwMode="auto">
            <a:xfrm>
              <a:off x="10018106" y="5121188"/>
              <a:ext cx="610440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10</a:t>
              </a:r>
              <a:r>
                <a:rPr lang="fr-FR" sz="2000" baseline="30000" dirty="0">
                  <a:latin typeface="Calibri" pitchFamily="34" charset="0"/>
                </a:rPr>
                <a:t>-5</a:t>
              </a:r>
              <a:r>
                <a:rPr lang="fr-FR" sz="2000" dirty="0">
                  <a:latin typeface="Calibri" pitchFamily="34" charset="0"/>
                </a:rPr>
                <a:t> s</a:t>
              </a:r>
            </a:p>
          </p:txBody>
        </p:sp>
        <p:sp>
          <p:nvSpPr>
            <p:cNvPr id="74" name="ZoneTexte 192"/>
            <p:cNvSpPr txBox="1">
              <a:spLocks noChangeArrowheads="1"/>
            </p:cNvSpPr>
            <p:nvPr/>
          </p:nvSpPr>
          <p:spPr bwMode="auto">
            <a:xfrm>
              <a:off x="9986007" y="4725144"/>
              <a:ext cx="610440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10</a:t>
              </a:r>
              <a:r>
                <a:rPr lang="fr-FR" sz="2000" baseline="30000" dirty="0">
                  <a:latin typeface="Calibri" pitchFamily="34" charset="0"/>
                </a:rPr>
                <a:t>-3</a:t>
              </a:r>
              <a:r>
                <a:rPr lang="fr-FR" sz="2000" dirty="0">
                  <a:latin typeface="Calibri" pitchFamily="34" charset="0"/>
                </a:rPr>
                <a:t> s</a:t>
              </a:r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9139124" y="4689140"/>
              <a:ext cx="845309" cy="688650"/>
            </a:xfrm>
            <a:custGeom>
              <a:avLst/>
              <a:gdLst>
                <a:gd name="connsiteX0" fmla="*/ 0 w 816428"/>
                <a:gd name="connsiteY0" fmla="*/ 0 h 664029"/>
                <a:gd name="connsiteX1" fmla="*/ 609600 w 816428"/>
                <a:gd name="connsiteY1" fmla="*/ 293914 h 664029"/>
                <a:gd name="connsiteX2" fmla="*/ 816428 w 816428"/>
                <a:gd name="connsiteY2" fmla="*/ 664029 h 6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428" h="664029">
                  <a:moveTo>
                    <a:pt x="0" y="0"/>
                  </a:moveTo>
                  <a:lnTo>
                    <a:pt x="609600" y="293914"/>
                  </a:lnTo>
                  <a:lnTo>
                    <a:pt x="816428" y="664029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79" name="ZoneTexte 193"/>
            <p:cNvSpPr txBox="1">
              <a:spLocks noChangeArrowheads="1"/>
            </p:cNvSpPr>
            <p:nvPr/>
          </p:nvSpPr>
          <p:spPr bwMode="auto">
            <a:xfrm>
              <a:off x="9624393" y="2164794"/>
              <a:ext cx="578811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Calibri" pitchFamily="34" charset="0"/>
                </a:rPr>
                <a:t>1950</a:t>
              </a:r>
            </a:p>
          </p:txBody>
        </p:sp>
        <p:cxnSp>
          <p:nvCxnSpPr>
            <p:cNvPr id="82" name="Connecteur droit 81"/>
            <p:cNvCxnSpPr/>
            <p:nvPr/>
          </p:nvCxnSpPr>
          <p:spPr>
            <a:xfrm>
              <a:off x="2243572" y="4300966"/>
              <a:ext cx="7749724" cy="1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2243572" y="4921964"/>
              <a:ext cx="7749724" cy="1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2243572" y="5209996"/>
              <a:ext cx="7749724" cy="1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2243572" y="4593521"/>
              <a:ext cx="7749724" cy="1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155"/>
            <p:cNvSpPr txBox="1">
              <a:spLocks noChangeArrowheads="1"/>
            </p:cNvSpPr>
            <p:nvPr/>
          </p:nvSpPr>
          <p:spPr bwMode="auto">
            <a:xfrm>
              <a:off x="1739516" y="5315891"/>
              <a:ext cx="2304256" cy="3099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/>
                <a:t>Ошибка после 24</a:t>
              </a:r>
              <a:r>
                <a:rPr lang="fr-FR" sz="2000" dirty="0"/>
                <a:t> </a:t>
              </a:r>
              <a:r>
                <a:rPr lang="ru-RU" sz="2000" dirty="0"/>
                <a:t>ч</a:t>
              </a:r>
              <a:r>
                <a:rPr lang="fr-FR" sz="2000" dirty="0"/>
                <a:t>.</a:t>
              </a:r>
              <a:r>
                <a:rPr lang="ru-RU" sz="2000" dirty="0"/>
                <a:t> </a:t>
              </a:r>
              <a:endParaRPr lang="fr-FR" sz="2000" i="1" dirty="0">
                <a:latin typeface="Calibri" pitchFamily="34" charset="0"/>
              </a:endParaRPr>
            </a:p>
          </p:txBody>
        </p:sp>
        <p:cxnSp>
          <p:nvCxnSpPr>
            <p:cNvPr id="89" name="Connecteur droit avec flèche 88"/>
            <p:cNvCxnSpPr/>
            <p:nvPr/>
          </p:nvCxnSpPr>
          <p:spPr>
            <a:xfrm flipV="1">
              <a:off x="4331804" y="2891988"/>
              <a:ext cx="0" cy="320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 flipV="1">
              <a:off x="6600056" y="2888940"/>
              <a:ext cx="0" cy="320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8433226" y="9550215"/>
            <a:ext cx="2097593" cy="518075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4005">
              <a:defRPr/>
            </a:pPr>
            <a:r>
              <a:rPr lang="fr-FR" sz="1600" i="1" dirty="0">
                <a:solidFill>
                  <a:schemeClr val="tx1"/>
                </a:solidFill>
              </a:rPr>
              <a:t>Temps des éphémérides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-4427535" y="5656577"/>
            <a:ext cx="21141995" cy="3396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hevron 19"/>
          <p:cNvSpPr/>
          <p:nvPr/>
        </p:nvSpPr>
        <p:spPr>
          <a:xfrm>
            <a:off x="-5445976" y="11036783"/>
            <a:ext cx="167796" cy="173185"/>
          </a:xfrm>
          <a:prstGeom prst="chevron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4005">
              <a:defRPr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7" name="Pentagone 46"/>
          <p:cNvSpPr/>
          <p:nvPr/>
        </p:nvSpPr>
        <p:spPr>
          <a:xfrm>
            <a:off x="6380128" y="9290236"/>
            <a:ext cx="4150691" cy="243313"/>
          </a:xfrm>
          <a:prstGeom prst="homePlat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4005">
              <a:defRPr/>
            </a:pPr>
            <a:r>
              <a:rPr lang="fr-FR" i="1" dirty="0">
                <a:solidFill>
                  <a:schemeClr val="tx1"/>
                </a:solidFill>
              </a:rPr>
              <a:t>Temps Atomique International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79628" y="9292646"/>
            <a:ext cx="4428491" cy="240903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84005">
              <a:defRPr/>
            </a:pPr>
            <a:r>
              <a:rPr lang="fr-FR" i="1" dirty="0">
                <a:solidFill>
                  <a:schemeClr val="tx1"/>
                </a:solidFill>
              </a:rPr>
              <a:t>Temps universel (rotation de la Terre)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4465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Технологическая </a:t>
            </a:r>
            <a:r>
              <a:rPr lang="ru-RU" sz="3200" dirty="0"/>
              <a:t>гонка</a:t>
            </a:r>
            <a:endParaRPr lang="fr-FR" sz="3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0" y="62940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>
            <a:off x="10127226" y="1876583"/>
            <a:ext cx="9832" cy="3481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9671945" y="2433957"/>
            <a:ext cx="22302" cy="39131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10136581" y="2374483"/>
            <a:ext cx="477" cy="396622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8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4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67"/>
            <a:ext cx="6666667" cy="47619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19" y="1017526"/>
            <a:ext cx="6666667" cy="476190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12192000" cy="6026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 smtClean="0"/>
              <a:t>ET-UT1 (</a:t>
            </a:r>
            <a:r>
              <a:rPr lang="ru-RU" cap="none" dirty="0" smtClean="0"/>
              <a:t>до </a:t>
            </a:r>
            <a:r>
              <a:rPr lang="ru-RU" cap="none" dirty="0"/>
              <a:t>1958 </a:t>
            </a:r>
            <a:r>
              <a:rPr lang="ru-RU" cap="none" dirty="0" smtClean="0"/>
              <a:t>года</a:t>
            </a:r>
            <a:r>
              <a:rPr lang="fr-FR" dirty="0" smtClean="0"/>
              <a:t>)</a:t>
            </a:r>
            <a:r>
              <a:rPr lang="ru-RU" dirty="0" smtClean="0"/>
              <a:t> </a:t>
            </a:r>
            <a:r>
              <a:rPr lang="fr-FR" b="1" dirty="0" smtClean="0"/>
              <a:t>/ TT- </a:t>
            </a:r>
            <a:r>
              <a:rPr lang="fr-FR" b="1" dirty="0" smtClean="0"/>
              <a:t>UT1 </a:t>
            </a:r>
            <a:endParaRPr lang="fr-FR" b="1" cap="none" dirty="0"/>
          </a:p>
        </p:txBody>
      </p:sp>
      <p:sp>
        <p:nvSpPr>
          <p:cNvPr id="9" name="Rectangle 8"/>
          <p:cNvSpPr/>
          <p:nvPr/>
        </p:nvSpPr>
        <p:spPr>
          <a:xfrm>
            <a:off x="5211097" y="1317523"/>
            <a:ext cx="255638" cy="4916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496232" y="1848465"/>
            <a:ext cx="845574" cy="314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7253" y="5883285"/>
            <a:ext cx="5445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Десятилетние </a:t>
            </a:r>
            <a:r>
              <a:rPr lang="ru-RU" sz="2400" b="1" dirty="0" smtClean="0">
                <a:solidFill>
                  <a:srgbClr val="FFFF00"/>
                </a:solidFill>
              </a:rPr>
              <a:t>вариации</a:t>
            </a:r>
            <a:r>
              <a:rPr lang="fr-FR" sz="2400" b="1" dirty="0">
                <a:solidFill>
                  <a:srgbClr val="FFFF00"/>
                </a:solidFill>
              </a:rPr>
              <a:t> </a:t>
            </a:r>
            <a:endParaRPr lang="fr-FR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Спенсер </a:t>
            </a:r>
            <a:r>
              <a:rPr lang="ru-RU" sz="2400" dirty="0"/>
              <a:t>Джонс (1926), де Ситтер (1927)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284742" y="1017526"/>
            <a:ext cx="590725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фильтр высоких частот, периоды &lt; двух лет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9338" y="5879687"/>
            <a:ext cx="3398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Сезонная </a:t>
            </a:r>
            <a:r>
              <a:rPr lang="ru-RU" sz="2400" b="1" dirty="0" smtClean="0">
                <a:solidFill>
                  <a:srgbClr val="FFFF00"/>
                </a:solidFill>
              </a:rPr>
              <a:t>изменчивость</a:t>
            </a:r>
            <a:endParaRPr lang="fr-FR" sz="2400" b="1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Николай </a:t>
            </a:r>
            <a:r>
              <a:rPr lang="ru-RU" sz="2400" dirty="0"/>
              <a:t>Стойко</a:t>
            </a:r>
            <a:r>
              <a:rPr lang="fr-FR" sz="2400" dirty="0"/>
              <a:t> ~</a:t>
            </a:r>
            <a:r>
              <a:rPr lang="fr-FR" sz="2400" dirty="0" smtClean="0"/>
              <a:t>1940</a:t>
            </a:r>
            <a:endParaRPr lang="fr-FR" sz="2400" dirty="0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023134" y="6340704"/>
            <a:ext cx="874544" cy="377825"/>
          </a:xfrm>
          <a:prstGeom prst="rect">
            <a:avLst/>
          </a:prstGeom>
        </p:spPr>
        <p:txBody>
          <a:bodyPr/>
          <a:lstStyle/>
          <a:p>
            <a:fld id="{2BE97176-80CD-49FF-8F3D-6D953B60E2F3}" type="slidenum">
              <a:rPr lang="en-GB" smtClean="0"/>
              <a:pPr/>
              <a:t>9</a:t>
            </a:fld>
            <a:r>
              <a:rPr lang="en-GB" dirty="0" smtClean="0"/>
              <a:t>/33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9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2.4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18111</TotalTime>
  <Words>4564</Words>
  <Application>Microsoft Office PowerPoint</Application>
  <PresentationFormat>Grand écran</PresentationFormat>
  <Paragraphs>484</Paragraphs>
  <Slides>35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Verdana</vt:lpstr>
      <vt:lpstr>Wingdings</vt:lpstr>
      <vt:lpstr>Céleste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Ibnu Nurul Huda</dc:creator>
  <cp:lastModifiedBy>bizouard</cp:lastModifiedBy>
  <cp:revision>1158</cp:revision>
  <dcterms:created xsi:type="dcterms:W3CDTF">2019-11-04T08:37:57Z</dcterms:created>
  <dcterms:modified xsi:type="dcterms:W3CDTF">2022-02-08T12:46:54Z</dcterms:modified>
</cp:coreProperties>
</file>