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69" r:id="rId1"/>
  </p:sldMasterIdLst>
  <p:notesMasterIdLst>
    <p:notesMasterId r:id="rId15"/>
  </p:notesMasterIdLst>
  <p:handoutMasterIdLst>
    <p:handoutMasterId r:id="rId16"/>
  </p:handoutMasterIdLst>
  <p:sldIdLst>
    <p:sldId id="575" r:id="rId2"/>
    <p:sldId id="603" r:id="rId3"/>
    <p:sldId id="599" r:id="rId4"/>
    <p:sldId id="597" r:id="rId5"/>
    <p:sldId id="290" r:id="rId6"/>
    <p:sldId id="600" r:id="rId7"/>
    <p:sldId id="601" r:id="rId8"/>
    <p:sldId id="576" r:id="rId9"/>
    <p:sldId id="604" r:id="rId10"/>
    <p:sldId id="606" r:id="rId11"/>
    <p:sldId id="605" r:id="rId12"/>
    <p:sldId id="598" r:id="rId13"/>
    <p:sldId id="59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nko maria" initials="gm" lastIdx="6" clrIdx="0"/>
  <p:cmAuthor id="2" name="User" initials="U" lastIdx="1"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CD5"/>
    <a:srgbClr val="FF9999"/>
    <a:srgbClr val="D1E26C"/>
    <a:srgbClr val="EDD9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11" autoAdjust="0"/>
  </p:normalViewPr>
  <p:slideViewPr>
    <p:cSldViewPr snapToGrid="0">
      <p:cViewPr varScale="1">
        <p:scale>
          <a:sx n="58" d="100"/>
          <a:sy n="58" d="100"/>
        </p:scale>
        <p:origin x="988" y="52"/>
      </p:cViewPr>
      <p:guideLst>
        <p:guide orient="horz" pos="2160"/>
        <p:guide pos="3863"/>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132F19-B261-47C0-873A-42CF16B809BA}" type="datetimeFigureOut">
              <a:rPr lang="ru-RU" smtClean="0"/>
              <a:pPr/>
              <a:t>30.11.2019</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F14EDE-14F6-41F6-9689-61ED9BA6C72D}" type="slidenum">
              <a:rPr lang="ru-RU" smtClean="0"/>
              <a:pPr/>
              <a:t>‹#›</a:t>
            </a:fld>
            <a:endParaRPr lang="ru-RU" dirty="0"/>
          </a:p>
        </p:txBody>
      </p:sp>
    </p:spTree>
    <p:extLst>
      <p:ext uri="{BB962C8B-B14F-4D97-AF65-F5344CB8AC3E}">
        <p14:creationId xmlns:p14="http://schemas.microsoft.com/office/powerpoint/2010/main" val="13583932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6A24D-4E20-4D60-BEE6-EA8216424CCF}" type="datetimeFigureOut">
              <a:rPr lang="ru-RU" smtClean="0"/>
              <a:pPr/>
              <a:t>30.11.2019</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54C192-10FD-4124-ABD7-27DAD46BB6BC}" type="slidenum">
              <a:rPr lang="ru-RU" smtClean="0"/>
              <a:pPr/>
              <a:t>‹#›</a:t>
            </a:fld>
            <a:endParaRPr lang="ru-RU" dirty="0"/>
          </a:p>
        </p:txBody>
      </p:sp>
    </p:spTree>
    <p:extLst>
      <p:ext uri="{BB962C8B-B14F-4D97-AF65-F5344CB8AC3E}">
        <p14:creationId xmlns:p14="http://schemas.microsoft.com/office/powerpoint/2010/main" val="19601181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6" name="Прямоугольник"/>
          <p:cNvSpPr/>
          <p:nvPr/>
        </p:nvSpPr>
        <p:spPr>
          <a:xfrm>
            <a:off x="2615127" y="-18670"/>
            <a:ext cx="9608854" cy="6858001"/>
          </a:xfrm>
          <a:prstGeom prst="rect">
            <a:avLst/>
          </a:prstGeom>
          <a:solidFill>
            <a:srgbClr val="FFFFFF"/>
          </a:solidFill>
          <a:ln w="12700">
            <a:miter lim="400000"/>
          </a:ln>
        </p:spPr>
        <p:txBody>
          <a:bodyPr lIns="35719" tIns="35719" rIns="35719" bIns="35719" anchor="ctr"/>
          <a:lstStyle/>
          <a:p>
            <a:pPr>
              <a:defRPr sz="3200">
                <a:solidFill>
                  <a:srgbClr val="FFFFFF"/>
                </a:solidFill>
              </a:defRPr>
            </a:pPr>
            <a:endParaRPr sz="1600"/>
          </a:p>
        </p:txBody>
      </p:sp>
      <p:sp>
        <p:nvSpPr>
          <p:cNvPr id="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252685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5"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90"/>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5AB888D-CC54-444F-84AC-01D742EC7DEE}" type="datetime1">
              <a:rPr lang="en-US" smtClean="0"/>
              <a:pPr/>
              <a:t>11/30/2019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93714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4938D-DAA6-4F9E-B87A-B442721DFF36}" type="datetime1">
              <a:rPr lang="en-US" smtClean="0"/>
              <a:pPr/>
              <a:t>11/30/2019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665544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Заголовок — по центру">
    <p:bg>
      <p:bgPr>
        <a:solidFill>
          <a:srgbClr val="FFFFFF"/>
        </a:solidFill>
        <a:effectLst/>
      </p:bgPr>
    </p:bg>
    <p:spTree>
      <p:nvGrpSpPr>
        <p:cNvPr id="1" name=""/>
        <p:cNvGrpSpPr/>
        <p:nvPr/>
      </p:nvGrpSpPr>
      <p:grpSpPr>
        <a:xfrm>
          <a:off x="0" y="0"/>
          <a:ext cx="0" cy="0"/>
          <a:chOff x="0" y="0"/>
          <a:chExt cx="0" cy="0"/>
        </a:xfrm>
      </p:grpSpPr>
      <p:sp>
        <p:nvSpPr>
          <p:cNvPr id="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37319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вертикально">
    <p:bg>
      <p:bgPr>
        <a:solidFill>
          <a:srgbClr val="FFFFFF"/>
        </a:solidFill>
        <a:effectLst/>
      </p:bgPr>
    </p:bg>
    <p:spTree>
      <p:nvGrpSpPr>
        <p:cNvPr id="1" name=""/>
        <p:cNvGrpSpPr/>
        <p:nvPr/>
      </p:nvGrpSpPr>
      <p:grpSpPr>
        <a:xfrm>
          <a:off x="0" y="0"/>
          <a:ext cx="0" cy="0"/>
          <a:chOff x="0" y="0"/>
          <a:chExt cx="0" cy="0"/>
        </a:xfrm>
      </p:grpSpPr>
      <p:sp>
        <p:nvSpPr>
          <p:cNvPr id="16" name="Изображение"/>
          <p:cNvSpPr>
            <a:spLocks noGrp="1"/>
          </p:cNvSpPr>
          <p:nvPr>
            <p:ph type="pic" sz="half" idx="13"/>
          </p:nvPr>
        </p:nvSpPr>
        <p:spPr>
          <a:xfrm>
            <a:off x="6247804" y="446484"/>
            <a:ext cx="3750469" cy="5786438"/>
          </a:xfrm>
          <a:prstGeom prst="rect">
            <a:avLst/>
          </a:prstGeom>
        </p:spPr>
        <p:txBody>
          <a:bodyPr lIns="91439" tIns="45719" rIns="91439" bIns="45719" anchor="t">
            <a:noAutofit/>
          </a:bodyPr>
          <a:lstStyle/>
          <a:p>
            <a:endParaRPr/>
          </a:p>
        </p:txBody>
      </p:sp>
      <p:sp>
        <p:nvSpPr>
          <p:cNvPr id="17" name="Текст заголовка"/>
          <p:cNvSpPr txBox="1">
            <a:spLocks noGrp="1"/>
          </p:cNvSpPr>
          <p:nvPr>
            <p:ph type="title"/>
          </p:nvPr>
        </p:nvSpPr>
        <p:spPr>
          <a:xfrm>
            <a:off x="2193727" y="446484"/>
            <a:ext cx="3750469" cy="2803923"/>
          </a:xfrm>
          <a:prstGeom prst="rect">
            <a:avLst/>
          </a:prstGeom>
        </p:spPr>
        <p:txBody>
          <a:bodyPr anchor="b"/>
          <a:lstStyle>
            <a:lvl1pPr>
              <a:defRPr sz="4200"/>
            </a:lvl1pPr>
          </a:lstStyle>
          <a:p>
            <a:r>
              <a:t>Текст заголовка</a:t>
            </a:r>
          </a:p>
        </p:txBody>
      </p:sp>
      <p:sp>
        <p:nvSpPr>
          <p:cNvPr id="18" name="Уровень текста 1…"/>
          <p:cNvSpPr txBox="1">
            <a:spLocks noGrp="1"/>
          </p:cNvSpPr>
          <p:nvPr>
            <p:ph type="body" sz="quarter" idx="1"/>
          </p:nvPr>
        </p:nvSpPr>
        <p:spPr>
          <a:xfrm>
            <a:off x="2193727" y="3348633"/>
            <a:ext cx="3750469" cy="2884290"/>
          </a:xfrm>
          <a:prstGeom prst="rect">
            <a:avLst/>
          </a:prstGeom>
        </p:spPr>
        <p:txBody>
          <a:bodyPr anchor="t"/>
          <a:lstStyle>
            <a:lvl1pPr marL="0" indent="0" algn="ctr">
              <a:spcBef>
                <a:spcPts val="0"/>
              </a:spcBef>
              <a:buSzTx/>
              <a:buNone/>
              <a:defRPr sz="2200"/>
            </a:lvl1pPr>
            <a:lvl2pPr marL="0" indent="114300" algn="ctr">
              <a:spcBef>
                <a:spcPts val="0"/>
              </a:spcBef>
              <a:buSzTx/>
              <a:buNone/>
              <a:defRPr sz="2200"/>
            </a:lvl2pPr>
            <a:lvl3pPr marL="0" indent="228600" algn="ctr">
              <a:spcBef>
                <a:spcPts val="0"/>
              </a:spcBef>
              <a:buSzTx/>
              <a:buNone/>
              <a:defRPr sz="2200"/>
            </a:lvl3pPr>
            <a:lvl4pPr marL="0" indent="342900" algn="ctr">
              <a:spcBef>
                <a:spcPts val="0"/>
              </a:spcBef>
              <a:buSzTx/>
              <a:buNone/>
              <a:defRPr sz="2200"/>
            </a:lvl4pPr>
            <a:lvl5pPr marL="0" indent="457200" algn="ctr">
              <a:spcBef>
                <a:spcPts val="0"/>
              </a:spcBef>
              <a:buSzTx/>
              <a:buNone/>
              <a:defRPr sz="2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0337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и пункты">
    <p:bg>
      <p:bgPr>
        <a:solidFill>
          <a:srgbClr val="FFFFFF"/>
        </a:solidFill>
        <a:effectLst/>
      </p:bgPr>
    </p:bg>
    <p:spTree>
      <p:nvGrpSpPr>
        <p:cNvPr id="1" name=""/>
        <p:cNvGrpSpPr/>
        <p:nvPr/>
      </p:nvGrpSpPr>
      <p:grpSpPr>
        <a:xfrm>
          <a:off x="0" y="0"/>
          <a:ext cx="0" cy="0"/>
          <a:chOff x="0" y="0"/>
          <a:chExt cx="0" cy="0"/>
        </a:xfrm>
      </p:grpSpPr>
      <p:sp>
        <p:nvSpPr>
          <p:cNvPr id="23" name="Текст заголовка"/>
          <p:cNvSpPr txBox="1">
            <a:spLocks noGrp="1"/>
          </p:cNvSpPr>
          <p:nvPr>
            <p:ph type="title"/>
          </p:nvPr>
        </p:nvSpPr>
        <p:spPr>
          <a:prstGeom prst="rect">
            <a:avLst/>
          </a:prstGeom>
        </p:spPr>
        <p:txBody>
          <a:bodyPr/>
          <a:lstStyle/>
          <a:p>
            <a:r>
              <a:t>Текст заголовка</a:t>
            </a:r>
          </a:p>
        </p:txBody>
      </p:sp>
      <p:sp>
        <p:nvSpPr>
          <p:cNvPr id="24"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513113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пункты и фото">
    <p:bg>
      <p:bgPr>
        <a:solidFill>
          <a:srgbClr val="FFFFFF"/>
        </a:solidFill>
        <a:effectLst/>
      </p:bgPr>
    </p:bg>
    <p:spTree>
      <p:nvGrpSpPr>
        <p:cNvPr id="1" name=""/>
        <p:cNvGrpSpPr/>
        <p:nvPr/>
      </p:nvGrpSpPr>
      <p:grpSpPr>
        <a:xfrm>
          <a:off x="0" y="0"/>
          <a:ext cx="0" cy="0"/>
          <a:chOff x="0" y="0"/>
          <a:chExt cx="0" cy="0"/>
        </a:xfrm>
      </p:grpSpPr>
      <p:sp>
        <p:nvSpPr>
          <p:cNvPr id="27" name="Изображение"/>
          <p:cNvSpPr>
            <a:spLocks noGrp="1"/>
          </p:cNvSpPr>
          <p:nvPr>
            <p:ph type="pic" sz="quarter" idx="13"/>
          </p:nvPr>
        </p:nvSpPr>
        <p:spPr>
          <a:xfrm>
            <a:off x="6247804" y="1830586"/>
            <a:ext cx="3750469" cy="4420196"/>
          </a:xfrm>
          <a:prstGeom prst="rect">
            <a:avLst/>
          </a:prstGeom>
        </p:spPr>
        <p:txBody>
          <a:bodyPr lIns="91439" tIns="45719" rIns="91439" bIns="45719" anchor="t">
            <a:noAutofit/>
          </a:bodyPr>
          <a:lstStyle/>
          <a:p>
            <a:endParaRPr/>
          </a:p>
        </p:txBody>
      </p:sp>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sz="quarter" idx="1"/>
          </p:nvPr>
        </p:nvSpPr>
        <p:spPr>
          <a:xfrm>
            <a:off x="2193727" y="1830586"/>
            <a:ext cx="3750469" cy="4420196"/>
          </a:xfrm>
          <a:prstGeom prst="rect">
            <a:avLst/>
          </a:prstGeom>
        </p:spPr>
        <p:txBody>
          <a:bodyPr/>
          <a:lstStyle>
            <a:lvl1pPr marL="232682" indent="-232682">
              <a:spcBef>
                <a:spcPts val="2250"/>
              </a:spcBef>
              <a:defRPr sz="1900"/>
            </a:lvl1pPr>
            <a:lvl2pPr marL="404132" indent="-232682">
              <a:spcBef>
                <a:spcPts val="2250"/>
              </a:spcBef>
              <a:defRPr sz="1900"/>
            </a:lvl2pPr>
            <a:lvl3pPr marL="575582" indent="-232682">
              <a:spcBef>
                <a:spcPts val="2250"/>
              </a:spcBef>
              <a:defRPr sz="1900"/>
            </a:lvl3pPr>
            <a:lvl4pPr marL="747032" indent="-232682">
              <a:spcBef>
                <a:spcPts val="2250"/>
              </a:spcBef>
              <a:defRPr sz="1900"/>
            </a:lvl4pPr>
            <a:lvl5pPr marL="918482" indent="-232682">
              <a:spcBef>
                <a:spcPts val="2250"/>
              </a:spcBef>
              <a:defRPr sz="19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70574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Пункты">
    <p:bg>
      <p:bgPr>
        <a:solidFill>
          <a:srgbClr val="FFFFFF"/>
        </a:solidFill>
        <a:effectLst/>
      </p:bgPr>
    </p:bg>
    <p:spTree>
      <p:nvGrpSpPr>
        <p:cNvPr id="1" name=""/>
        <p:cNvGrpSpPr/>
        <p:nvPr/>
      </p:nvGrpSpPr>
      <p:grpSpPr>
        <a:xfrm>
          <a:off x="0" y="0"/>
          <a:ext cx="0" cy="0"/>
          <a:chOff x="0" y="0"/>
          <a:chExt cx="0" cy="0"/>
        </a:xfrm>
      </p:grpSpPr>
      <p:sp>
        <p:nvSpPr>
          <p:cNvPr id="32" name="Уровень текста 1…"/>
          <p:cNvSpPr txBox="1">
            <a:spLocks noGrp="1"/>
          </p:cNvSpPr>
          <p:nvPr>
            <p:ph type="body" idx="1"/>
          </p:nvPr>
        </p:nvSpPr>
        <p:spPr>
          <a:xfrm>
            <a:off x="2193727" y="892969"/>
            <a:ext cx="7804547" cy="5072063"/>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81115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Фото — 3 шт.">
    <p:bg>
      <p:bgPr>
        <a:solidFill>
          <a:srgbClr val="FFFFFF"/>
        </a:solidFill>
        <a:effectLst/>
      </p:bgPr>
    </p:bg>
    <p:spTree>
      <p:nvGrpSpPr>
        <p:cNvPr id="1" name=""/>
        <p:cNvGrpSpPr/>
        <p:nvPr/>
      </p:nvGrpSpPr>
      <p:grpSpPr>
        <a:xfrm>
          <a:off x="0" y="0"/>
          <a:ext cx="0" cy="0"/>
          <a:chOff x="0" y="0"/>
          <a:chExt cx="0" cy="0"/>
        </a:xfrm>
      </p:grpSpPr>
      <p:sp>
        <p:nvSpPr>
          <p:cNvPr id="35" name="Изображение"/>
          <p:cNvSpPr>
            <a:spLocks noGrp="1"/>
          </p:cNvSpPr>
          <p:nvPr>
            <p:ph type="pic" sz="quarter" idx="13"/>
          </p:nvPr>
        </p:nvSpPr>
        <p:spPr>
          <a:xfrm>
            <a:off x="6247804" y="3580805"/>
            <a:ext cx="3750469" cy="2652118"/>
          </a:xfrm>
          <a:prstGeom prst="rect">
            <a:avLst/>
          </a:prstGeom>
        </p:spPr>
        <p:txBody>
          <a:bodyPr lIns="91439" tIns="45719" rIns="91439" bIns="45719" anchor="t">
            <a:noAutofit/>
          </a:bodyPr>
          <a:lstStyle/>
          <a:p>
            <a:endParaRPr/>
          </a:p>
        </p:txBody>
      </p:sp>
      <p:sp>
        <p:nvSpPr>
          <p:cNvPr id="36" name="Изображение"/>
          <p:cNvSpPr>
            <a:spLocks noGrp="1"/>
          </p:cNvSpPr>
          <p:nvPr>
            <p:ph type="pic" sz="quarter" idx="14"/>
          </p:nvPr>
        </p:nvSpPr>
        <p:spPr>
          <a:xfrm>
            <a:off x="6252177" y="625078"/>
            <a:ext cx="3750470" cy="2652118"/>
          </a:xfrm>
          <a:prstGeom prst="rect">
            <a:avLst/>
          </a:prstGeom>
        </p:spPr>
        <p:txBody>
          <a:bodyPr lIns="91439" tIns="45719" rIns="91439" bIns="45719" anchor="t">
            <a:noAutofit/>
          </a:bodyPr>
          <a:lstStyle/>
          <a:p>
            <a:endParaRPr/>
          </a:p>
        </p:txBody>
      </p:sp>
      <p:sp>
        <p:nvSpPr>
          <p:cNvPr id="37" name="Изображение"/>
          <p:cNvSpPr>
            <a:spLocks noGrp="1"/>
          </p:cNvSpPr>
          <p:nvPr>
            <p:ph type="pic" sz="half" idx="15"/>
          </p:nvPr>
        </p:nvSpPr>
        <p:spPr>
          <a:xfrm>
            <a:off x="2193727" y="625078"/>
            <a:ext cx="3750469" cy="5607844"/>
          </a:xfrm>
          <a:prstGeom prst="rect">
            <a:avLst/>
          </a:prstGeom>
        </p:spPr>
        <p:txBody>
          <a:bodyPr lIns="91439" tIns="45719" rIns="91439" bIns="45719" anchor="t">
            <a:noAutofit/>
          </a:bodyPr>
          <a:lstStyle/>
          <a:p>
            <a:endParaRPr/>
          </a:p>
        </p:txBody>
      </p:sp>
      <p:sp>
        <p:nvSpPr>
          <p:cNvPr id="3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546776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Цитата">
    <p:bg>
      <p:bgPr>
        <a:solidFill>
          <a:srgbClr val="FFFFFF"/>
        </a:solidFill>
        <a:effectLst/>
      </p:bgPr>
    </p:bg>
    <p:spTree>
      <p:nvGrpSpPr>
        <p:cNvPr id="1" name=""/>
        <p:cNvGrpSpPr/>
        <p:nvPr/>
      </p:nvGrpSpPr>
      <p:grpSpPr>
        <a:xfrm>
          <a:off x="0" y="0"/>
          <a:ext cx="0" cy="0"/>
          <a:chOff x="0" y="0"/>
          <a:chExt cx="0" cy="0"/>
        </a:xfrm>
      </p:grpSpPr>
      <p:sp>
        <p:nvSpPr>
          <p:cNvPr id="40" name="–Иван Арсентьев"/>
          <p:cNvSpPr txBox="1">
            <a:spLocks noGrp="1"/>
          </p:cNvSpPr>
          <p:nvPr>
            <p:ph type="body" sz="quarter" idx="13"/>
          </p:nvPr>
        </p:nvSpPr>
        <p:spPr>
          <a:xfrm>
            <a:off x="2416969" y="4473773"/>
            <a:ext cx="7358063" cy="390491"/>
          </a:xfrm>
          <a:prstGeom prst="rect">
            <a:avLst/>
          </a:prstGeom>
        </p:spPr>
        <p:txBody>
          <a:bodyPr anchor="t">
            <a:spAutoFit/>
          </a:bodyPr>
          <a:lstStyle>
            <a:lvl1pPr marL="0" indent="0" algn="ctr">
              <a:spcBef>
                <a:spcPts val="0"/>
              </a:spcBef>
              <a:buSzTx/>
              <a:buNone/>
              <a:defRPr sz="1600">
                <a:latin typeface="Helvetica"/>
                <a:ea typeface="Helvetica"/>
                <a:cs typeface="Helvetica"/>
                <a:sym typeface="Helvetica"/>
              </a:defRPr>
            </a:lvl1pPr>
          </a:lstStyle>
          <a:p>
            <a:r>
              <a:t>–Иван Арсентьев</a:t>
            </a:r>
          </a:p>
        </p:txBody>
      </p:sp>
      <p:sp>
        <p:nvSpPr>
          <p:cNvPr id="41" name="«Место ввода цитаты»."/>
          <p:cNvSpPr txBox="1">
            <a:spLocks noGrp="1"/>
          </p:cNvSpPr>
          <p:nvPr>
            <p:ph type="body" sz="quarter" idx="14"/>
          </p:nvPr>
        </p:nvSpPr>
        <p:spPr>
          <a:xfrm>
            <a:off x="2416969" y="2969288"/>
            <a:ext cx="7358063" cy="544379"/>
          </a:xfrm>
          <a:prstGeom prst="rect">
            <a:avLst/>
          </a:prstGeom>
        </p:spPr>
        <p:txBody>
          <a:bodyPr>
            <a:spAutoFit/>
          </a:bodyPr>
          <a:lstStyle>
            <a:lvl1pPr marL="0" indent="0" algn="ctr">
              <a:spcBef>
                <a:spcPts val="0"/>
              </a:spcBef>
              <a:buSzTx/>
              <a:buNone/>
              <a:defRPr sz="2600"/>
            </a:lvl1pPr>
          </a:lstStyle>
          <a:p>
            <a:r>
              <a:t>«Место ввода цитаты».</a:t>
            </a:r>
          </a:p>
        </p:txBody>
      </p:sp>
      <p:sp>
        <p:nvSpPr>
          <p:cNvPr id="4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328666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5A32BA5-D376-4D2E-9859-839C5B42EBF8}" type="datetime1">
              <a:rPr lang="en-US" smtClean="0"/>
              <a:pPr/>
              <a:t>11/30/2019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51395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67D717E-EAFB-4218-BC0C-C1BFC639963D}" type="datetime1">
              <a:rPr lang="en-US" smtClean="0"/>
              <a:pPr/>
              <a:t>11/30/2019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953645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3957"/>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2193727" y="312539"/>
            <a:ext cx="7804547"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Текст заголовка</a:t>
            </a:r>
          </a:p>
        </p:txBody>
      </p:sp>
      <p:sp>
        <p:nvSpPr>
          <p:cNvPr id="3" name="Уровень текста 1…"/>
          <p:cNvSpPr txBox="1">
            <a:spLocks noGrp="1"/>
          </p:cNvSpPr>
          <p:nvPr>
            <p:ph type="body" idx="1"/>
          </p:nvPr>
        </p:nvSpPr>
        <p:spPr>
          <a:xfrm>
            <a:off x="2193727" y="1830586"/>
            <a:ext cx="7804547" cy="4420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5967907" y="6505277"/>
            <a:ext cx="298158" cy="328935"/>
          </a:xfrm>
          <a:prstGeom prst="rect">
            <a:avLst/>
          </a:prstGeom>
          <a:ln w="12700">
            <a:miter lim="400000"/>
          </a:ln>
        </p:spPr>
        <p:txBody>
          <a:bodyPr wrap="none" lIns="71437" tIns="71437" rIns="71437" bIns="71437">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3893546357"/>
      </p:ext>
    </p:extLst>
  </p:cSld>
  <p:clrMap bg1="lt1" tx1="dk1" bg2="lt2" tx2="dk2" accent1="accent1" accent2="accent2" accent3="accent3" accent4="accent4" accent5="accent5" accent6="accent6" hlink="hlink" folHlink="folHlink"/>
  <p:sldLayoutIdLst>
    <p:sldLayoutId id="2147483870" r:id="rId1"/>
    <p:sldLayoutId id="2147483873" r:id="rId2"/>
    <p:sldLayoutId id="2147483875" r:id="rId3"/>
    <p:sldLayoutId id="2147483876" r:id="rId4"/>
    <p:sldLayoutId id="2147483877" r:id="rId5"/>
    <p:sldLayoutId id="2147483878" r:id="rId6"/>
    <p:sldLayoutId id="2147483879" r:id="rId7"/>
    <p:sldLayoutId id="2147483882" r:id="rId8"/>
    <p:sldLayoutId id="2147483883" r:id="rId9"/>
    <p:sldLayoutId id="2147483884" r:id="rId10"/>
    <p:sldLayoutId id="2147483886" r:id="rId11"/>
    <p:sldLayoutId id="2147483887" r:id="rId12"/>
  </p:sldLayoutIdLst>
  <p:transition spd="med"/>
  <p:txStyles>
    <p:titleStyle>
      <a:lvl1pPr marL="0" marR="0" indent="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1pPr>
      <a:lvl2pPr marL="0" marR="0" indent="1143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2pPr>
      <a:lvl3pPr marL="0" marR="0" indent="2286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3pPr>
      <a:lvl4pPr marL="0" marR="0" indent="3429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4pPr>
      <a:lvl5pPr marL="0" marR="0" indent="4572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5pPr>
      <a:lvl6pPr marL="0" marR="0" indent="5715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6pPr>
      <a:lvl7pPr marL="0" marR="0" indent="6858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7pPr>
      <a:lvl8pPr marL="0" marR="0" indent="8001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8pPr>
      <a:lvl9pPr marL="0" marR="0" indent="914400" algn="ctr" defTabSz="410766"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j-lt"/>
          <a:ea typeface="+mj-ea"/>
          <a:cs typeface="+mj-cs"/>
          <a:sym typeface="Helvetica Light"/>
        </a:defRPr>
      </a:lvl9pPr>
    </p:titleStyle>
    <p:bodyStyle>
      <a:lvl1pPr marL="30868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1pPr>
      <a:lvl2pPr marL="53093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2pPr>
      <a:lvl3pPr marL="75318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3pPr>
      <a:lvl4pPr marL="97543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4pPr>
      <a:lvl5pPr marL="119768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5pPr>
      <a:lvl6pPr marL="141993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6pPr>
      <a:lvl7pPr marL="164218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7pPr>
      <a:lvl8pPr marL="186443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8pPr>
      <a:lvl9pPr marL="2086681" marR="0" indent="-308681" algn="l" defTabSz="410766" rtl="0" latinLnBrk="0">
        <a:lnSpc>
          <a:spcPct val="100000"/>
        </a:lnSpc>
        <a:spcBef>
          <a:spcPts val="2950"/>
        </a:spcBef>
        <a:spcAft>
          <a:spcPts val="0"/>
        </a:spcAft>
        <a:buClrTx/>
        <a:buSzPct val="75000"/>
        <a:buFontTx/>
        <a:buChar char="•"/>
        <a:tabLst/>
        <a:defRPr sz="2500" b="0" i="0" u="none" strike="noStrike" cap="none" spc="0" baseline="0">
          <a:ln>
            <a:noFill/>
          </a:ln>
          <a:solidFill>
            <a:srgbClr val="000000"/>
          </a:solidFill>
          <a:uFillTx/>
          <a:latin typeface="+mj-lt"/>
          <a:ea typeface="+mj-ea"/>
          <a:cs typeface="+mj-cs"/>
          <a:sym typeface="Helvetica Light"/>
        </a:defRPr>
      </a:lvl9pPr>
    </p:bodyStyle>
    <p:otherStyle>
      <a:lvl1pPr marL="0" marR="0" indent="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0766"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22.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hyperlink" Target="https://commons.wikimedia.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video" Target="https://www.youtube.com/embed/A6M-OPsfPdw?feature=oembed"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hyperlink" Target="https://commons.wikimedia.org/" TargetMode="Externa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hyperlink" Target="https://commons.wikimedia.org/" TargetMode="External"/><Relationship Id="rId5" Type="http://schemas.openxmlformats.org/officeDocument/2006/relationships/image" Target="../media/image11.jpg"/><Relationship Id="rId4" Type="http://schemas.openxmlformats.org/officeDocument/2006/relationships/hyperlink" Target="https://www.britannica.com/science/geography/Human-geograph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hyperlink" Target="https://commons.wikimedia.org/" TargetMode="External"/><Relationship Id="rId4" Type="http://schemas.openxmlformats.org/officeDocument/2006/relationships/hyperlink" Target="https://commons.wikimedia.org/w/index.php?title=User:Macarena2012&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52" name="Очень крутой…"/>
          <p:cNvSpPr txBox="1"/>
          <p:nvPr/>
        </p:nvSpPr>
        <p:spPr>
          <a:xfrm>
            <a:off x="3558457" y="63973"/>
            <a:ext cx="8411870" cy="207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3200" b="1" kern="0" cap="all" dirty="0">
                <a:solidFill>
                  <a:srgbClr val="000000"/>
                </a:solidFill>
                <a:sym typeface="Arial Narrow"/>
              </a:rPr>
              <a:t>Факультет географии и геоинформационных технологий НИУ ВШЭ</a:t>
            </a:r>
            <a:endParaRPr sz="3200" b="1" kern="0" cap="all" dirty="0">
              <a:solidFill>
                <a:srgbClr val="253957"/>
              </a:solidFill>
              <a:latin typeface="Arial Narrow"/>
              <a:sym typeface="Arial Narrow"/>
            </a:endParaRPr>
          </a:p>
        </p:txBody>
      </p:sp>
      <p:sp>
        <p:nvSpPr>
          <p:cNvPr id="53" name="Очень крутой подзаголовок презентации"/>
          <p:cNvSpPr txBox="1"/>
          <p:nvPr/>
        </p:nvSpPr>
        <p:spPr>
          <a:xfrm>
            <a:off x="3558457" y="3540439"/>
            <a:ext cx="7488880" cy="586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lvl1pPr algn="l">
              <a:defRPr sz="4200">
                <a:solidFill>
                  <a:srgbClr val="253957"/>
                </a:solidFill>
                <a:latin typeface="+mn-lt"/>
                <a:ea typeface="+mn-ea"/>
                <a:cs typeface="+mn-cs"/>
                <a:sym typeface="Arial Narrow"/>
              </a:defRPr>
            </a:lvl1pPr>
          </a:lstStyle>
          <a:p>
            <a:r>
              <a:rPr lang="ru-RU" sz="3200" b="1" dirty="0">
                <a:solidFill>
                  <a:schemeClr val="tx1"/>
                </a:solidFill>
              </a:rPr>
              <a:t>Направление</a:t>
            </a:r>
          </a:p>
          <a:p>
            <a:r>
              <a:rPr lang="en-US" sz="3200" b="1" dirty="0">
                <a:solidFill>
                  <a:schemeClr val="tx1"/>
                </a:solidFill>
              </a:rPr>
              <a:t>“</a:t>
            </a:r>
            <a:r>
              <a:rPr lang="ru-RU" sz="3200" b="1" dirty="0">
                <a:solidFill>
                  <a:schemeClr val="tx1"/>
                </a:solidFill>
              </a:rPr>
              <a:t>Общественная география и пространственные решения</a:t>
            </a:r>
            <a:r>
              <a:rPr lang="en-US" sz="3200" b="1" dirty="0">
                <a:solidFill>
                  <a:schemeClr val="tx1"/>
                </a:solidFill>
              </a:rPr>
              <a:t>”</a:t>
            </a:r>
            <a:endParaRPr sz="3200" b="1" kern="0" cap="all" dirty="0">
              <a:solidFill>
                <a:schemeClr val="tx1"/>
              </a:solidFill>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a:sym typeface="Arial Narrow"/>
              </a:rPr>
              <a:t> </a:t>
            </a:r>
            <a:br>
              <a:rPr sz="2100" kern="0" dirty="0">
                <a:solidFill>
                  <a:srgbClr val="253957"/>
                </a:solidFill>
                <a:latin typeface="Arial Narrow"/>
                <a:sym typeface="Arial Narrow"/>
              </a:rPr>
            </a:br>
            <a:endParaRPr sz="2100" kern="0" dirty="0">
              <a:solidFill>
                <a:srgbClr val="253957"/>
              </a:solidFill>
              <a:latin typeface="Arial Narrow"/>
              <a:sym typeface="Arial Narrow"/>
            </a:endParaRPr>
          </a:p>
        </p:txBody>
      </p:sp>
      <p:sp>
        <p:nvSpPr>
          <p:cNvPr id="55" name="Москва, 2017"/>
          <p:cNvSpPr txBox="1"/>
          <p:nvPr/>
        </p:nvSpPr>
        <p:spPr>
          <a:xfrm>
            <a:off x="3558458" y="5946258"/>
            <a:ext cx="4721712" cy="287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defTabSz="642937">
              <a:defRPr sz="2800">
                <a:solidFill>
                  <a:srgbClr val="253957"/>
                </a:solidFill>
                <a:latin typeface="+mn-lt"/>
                <a:ea typeface="+mn-ea"/>
                <a:cs typeface="+mn-cs"/>
                <a:sym typeface="Arial Narrow"/>
              </a:defRPr>
            </a:lvl1pPr>
          </a:lstStyle>
          <a:p>
            <a:pPr defTabSz="321469" hangingPunct="0"/>
            <a:r>
              <a:rPr sz="1400" kern="0" dirty="0" err="1">
                <a:latin typeface="Arial Narrow"/>
              </a:rPr>
              <a:t>Москва</a:t>
            </a:r>
            <a:r>
              <a:rPr sz="1400" kern="0" dirty="0">
                <a:latin typeface="Arial Narrow"/>
              </a:rPr>
              <a:t>, </a:t>
            </a:r>
            <a:r>
              <a:rPr lang="ru-RU" sz="1400" kern="0" dirty="0">
                <a:latin typeface="Arial Narrow"/>
              </a:rPr>
              <a:t>30 ноября </a:t>
            </a:r>
            <a:r>
              <a:rPr sz="1400" kern="0" dirty="0">
                <a:latin typeface="Arial Narrow"/>
              </a:rPr>
              <a:t>201</a:t>
            </a:r>
            <a:r>
              <a:rPr lang="ru-RU" sz="1400" kern="0" dirty="0">
                <a:latin typeface="Arial Narrow"/>
              </a:rPr>
              <a:t>9</a:t>
            </a:r>
            <a:endParaRPr sz="1400" kern="0" dirty="0">
              <a:latin typeface="Arial Narrow"/>
            </a:endParaRPr>
          </a:p>
        </p:txBody>
      </p:sp>
      <p:pic>
        <p:nvPicPr>
          <p:cNvPr id="56" name="Изображение" descr="Изображение"/>
          <p:cNvPicPr>
            <a:picLocks noChangeAspect="1"/>
          </p:cNvPicPr>
          <p:nvPr/>
        </p:nvPicPr>
        <p:blipFill>
          <a:blip r:embed="rId2"/>
          <a:stretch>
            <a:fillRect/>
          </a:stretch>
        </p:blipFill>
        <p:spPr>
          <a:xfrm>
            <a:off x="506623" y="477079"/>
            <a:ext cx="1660452" cy="1605487"/>
          </a:xfrm>
          <a:prstGeom prst="rect">
            <a:avLst/>
          </a:prstGeom>
          <a:ln w="12700">
            <a:miter lim="400000"/>
          </a:ln>
        </p:spPr>
      </p:pic>
      <p:pic>
        <p:nvPicPr>
          <p:cNvPr id="3" name="Picture 2" descr="A close up of a logo&#10;&#10;Description automatically generated">
            <a:extLst>
              <a:ext uri="{FF2B5EF4-FFF2-40B4-BE49-F238E27FC236}">
                <a16:creationId xmlns:a16="http://schemas.microsoft.com/office/drawing/2014/main" id="{722513A8-4981-4651-A55C-F5CE32B7EB02}"/>
              </a:ext>
            </a:extLst>
          </p:cNvPr>
          <p:cNvPicPr>
            <a:picLocks noChangeAspect="1"/>
          </p:cNvPicPr>
          <p:nvPr/>
        </p:nvPicPr>
        <p:blipFill>
          <a:blip r:embed="rId3"/>
          <a:stretch>
            <a:fillRect/>
          </a:stretch>
        </p:blipFill>
        <p:spPr>
          <a:xfrm>
            <a:off x="36711" y="2738230"/>
            <a:ext cx="2562987" cy="182659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052A55A-37C7-48EA-8B53-B07D68E52D46}"/>
              </a:ext>
            </a:extLst>
          </p:cNvPr>
          <p:cNvPicPr>
            <a:picLocks noChangeAspect="1"/>
          </p:cNvPicPr>
          <p:nvPr/>
        </p:nvPicPr>
        <p:blipFill>
          <a:blip r:embed="rId4"/>
          <a:stretch>
            <a:fillRect/>
          </a:stretch>
        </p:blipFill>
        <p:spPr>
          <a:xfrm>
            <a:off x="506623" y="4899221"/>
            <a:ext cx="1529303" cy="1876872"/>
          </a:xfrm>
          <a:prstGeom prst="rect">
            <a:avLst/>
          </a:prstGeom>
        </p:spPr>
      </p:pic>
    </p:spTree>
    <p:extLst>
      <p:ext uri="{BB962C8B-B14F-4D97-AF65-F5344CB8AC3E}">
        <p14:creationId xmlns:p14="http://schemas.microsoft.com/office/powerpoint/2010/main" val="235980353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350513" y="299690"/>
            <a:ext cx="6048364"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3200" b="1" cap="all" dirty="0">
                <a:solidFill>
                  <a:srgbClr val="253957"/>
                </a:solidFill>
                <a:sym typeface="Arial Narrow"/>
              </a:rPr>
              <a:t>Кем я стану в итоге?</a:t>
            </a: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pic>
        <p:nvPicPr>
          <p:cNvPr id="5" name="Рисунок 4" descr="Изображение выглядит как человек, стоит, костюм, одежда&#10;&#10;Автоматически созданное описание">
            <a:extLst>
              <a:ext uri="{FF2B5EF4-FFF2-40B4-BE49-F238E27FC236}">
                <a16:creationId xmlns:a16="http://schemas.microsoft.com/office/drawing/2014/main" id="{8C1A62AA-7C1D-4550-AE03-97B06FA0D54C}"/>
              </a:ext>
            </a:extLst>
          </p:cNvPr>
          <p:cNvPicPr>
            <a:picLocks noChangeAspect="1"/>
          </p:cNvPicPr>
          <p:nvPr/>
        </p:nvPicPr>
        <p:blipFill>
          <a:blip r:embed="rId3"/>
          <a:stretch>
            <a:fillRect/>
          </a:stretch>
        </p:blipFill>
        <p:spPr>
          <a:xfrm>
            <a:off x="3140987" y="1325744"/>
            <a:ext cx="5910025" cy="4206511"/>
          </a:xfrm>
          <a:prstGeom prst="rect">
            <a:avLst/>
          </a:prstGeom>
        </p:spPr>
      </p:pic>
      <p:sp>
        <p:nvSpPr>
          <p:cNvPr id="6" name="TextBox 5">
            <a:extLst>
              <a:ext uri="{FF2B5EF4-FFF2-40B4-BE49-F238E27FC236}">
                <a16:creationId xmlns:a16="http://schemas.microsoft.com/office/drawing/2014/main" id="{09D173CE-7BD6-43E2-AEE2-072FFA6BE24B}"/>
              </a:ext>
            </a:extLst>
          </p:cNvPr>
          <p:cNvSpPr txBox="1"/>
          <p:nvPr/>
        </p:nvSpPr>
        <p:spPr>
          <a:xfrm>
            <a:off x="1199350" y="5532255"/>
            <a:ext cx="10105521" cy="20217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sz="2400" dirty="0">
                <a:solidFill>
                  <a:srgbClr val="000000"/>
                </a:solidFill>
                <a:latin typeface="+mj-lt"/>
                <a:ea typeface="+mj-ea"/>
                <a:cs typeface="+mj-cs"/>
                <a:sym typeface="Helvetica Light"/>
              </a:rPr>
              <a:t>Тереза Мэй</a:t>
            </a:r>
          </a:p>
          <a:p>
            <a:pPr marL="0" marR="0" indent="0" algn="ctr" defTabSz="821531" rtl="0" fontAlgn="auto" latinLnBrk="0" hangingPunct="0">
              <a:lnSpc>
                <a:spcPct val="100000"/>
              </a:lnSpc>
              <a:spcBef>
                <a:spcPts val="0"/>
              </a:spcBef>
              <a:spcAft>
                <a:spcPts val="0"/>
              </a:spcAft>
              <a:buClrTx/>
              <a:buSzTx/>
              <a:buFontTx/>
              <a:buNone/>
              <a:tabLst/>
            </a:pPr>
            <a:r>
              <a:rPr lang="ru-RU" sz="2400" dirty="0">
                <a:solidFill>
                  <a:srgbClr val="000000"/>
                </a:solidFill>
                <a:latin typeface="+mj-lt"/>
                <a:ea typeface="+mj-ea"/>
                <a:cs typeface="+mj-cs"/>
                <a:sym typeface="Helvetica Light"/>
              </a:rPr>
              <a:t>П</a:t>
            </a:r>
            <a:r>
              <a:rPr kumimoji="0" lang="ru-RU" sz="2400" b="0" i="0" u="none" strike="noStrike" cap="none" spc="0" normalizeH="0" baseline="0" dirty="0">
                <a:ln>
                  <a:noFill/>
                </a:ln>
                <a:solidFill>
                  <a:srgbClr val="000000"/>
                </a:solidFill>
                <a:effectLst/>
                <a:uFillTx/>
                <a:latin typeface="+mj-lt"/>
                <a:ea typeface="+mj-ea"/>
                <a:cs typeface="+mj-cs"/>
                <a:sym typeface="Helvetica Light"/>
              </a:rPr>
              <a:t>ремьер Министр Ве</a:t>
            </a:r>
            <a:r>
              <a:rPr lang="ru-RU" sz="2400" dirty="0">
                <a:solidFill>
                  <a:srgbClr val="000000"/>
                </a:solidFill>
                <a:latin typeface="+mj-lt"/>
                <a:ea typeface="+mj-ea"/>
                <a:cs typeface="+mj-cs"/>
                <a:sym typeface="Helvetica Light"/>
              </a:rPr>
              <a:t>ликобритании (2016-2019)</a:t>
            </a:r>
          </a:p>
          <a:p>
            <a:pPr algn="ctr" defTabSz="821531" hangingPunct="0"/>
            <a:r>
              <a:rPr lang="ru-RU" sz="2400" dirty="0">
                <a:solidFill>
                  <a:srgbClr val="000000"/>
                </a:solidFill>
                <a:latin typeface="+mj-lt"/>
                <a:ea typeface="+mj-ea"/>
                <a:cs typeface="+mj-cs"/>
                <a:sym typeface="Helvetica Light"/>
              </a:rPr>
              <a:t>Окончила Оксфордский университет со степенью бакалавра географии</a:t>
            </a:r>
          </a:p>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spTree>
    <p:extLst>
      <p:ext uri="{BB962C8B-B14F-4D97-AF65-F5344CB8AC3E}">
        <p14:creationId xmlns:p14="http://schemas.microsoft.com/office/powerpoint/2010/main" val="55747290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9" name="Очень крутой заголовок…">
            <a:extLst>
              <a:ext uri="{FF2B5EF4-FFF2-40B4-BE49-F238E27FC236}">
                <a16:creationId xmlns:a16="http://schemas.microsoft.com/office/drawing/2014/main" id="{7ED0CDCF-329D-445D-89CA-5DDC82D84CE6}"/>
              </a:ext>
            </a:extLst>
          </p:cNvPr>
          <p:cNvSpPr txBox="1"/>
          <p:nvPr/>
        </p:nvSpPr>
        <p:spPr>
          <a:xfrm>
            <a:off x="1492099" y="110776"/>
            <a:ext cx="5968320"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3200" b="1" cap="all" dirty="0">
                <a:solidFill>
                  <a:srgbClr val="253957"/>
                </a:solidFill>
                <a:sym typeface="Arial Narrow"/>
              </a:rPr>
              <a:t>Приятные бонусы </a:t>
            </a:r>
            <a:endParaRPr lang="en-US" sz="3200" b="1" cap="all" dirty="0">
              <a:solidFill>
                <a:srgbClr val="253957"/>
              </a:solidFill>
              <a:sym typeface="Arial Narrow"/>
            </a:endParaRPr>
          </a:p>
          <a:p>
            <a:pPr>
              <a:defRPr sz="7000" b="1" cap="all">
                <a:solidFill>
                  <a:srgbClr val="253957"/>
                </a:solidFill>
                <a:latin typeface="+mn-lt"/>
                <a:ea typeface="+mn-ea"/>
                <a:cs typeface="+mn-cs"/>
                <a:sym typeface="Arial Narrow"/>
              </a:defRPr>
            </a:pPr>
            <a:r>
              <a:rPr lang="ru-RU" sz="3200" b="1" cap="all" dirty="0">
                <a:solidFill>
                  <a:srgbClr val="253957"/>
                </a:solidFill>
                <a:sym typeface="Arial Narrow"/>
              </a:rPr>
              <a:t>во время обучения и после</a:t>
            </a:r>
          </a:p>
        </p:txBody>
      </p:sp>
      <p:pic>
        <p:nvPicPr>
          <p:cNvPr id="8" name="Рисунок 7" descr="Изображение выглядит как стол&#10;&#10;Автоматически созданное описание">
            <a:extLst>
              <a:ext uri="{FF2B5EF4-FFF2-40B4-BE49-F238E27FC236}">
                <a16:creationId xmlns:a16="http://schemas.microsoft.com/office/drawing/2014/main" id="{D940894F-5478-41D9-A2BA-21F517EEEC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272072" y="1321684"/>
            <a:ext cx="3705054" cy="5290451"/>
          </a:xfrm>
          <a:prstGeom prst="rect">
            <a:avLst/>
          </a:prstGeom>
        </p:spPr>
      </p:pic>
      <p:pic>
        <p:nvPicPr>
          <p:cNvPr id="10" name="Рисунок 9" descr="Изображение выглядит как фотография, мужчина, стоит, передний&#10;&#10;Автоматически созданное описание">
            <a:extLst>
              <a:ext uri="{FF2B5EF4-FFF2-40B4-BE49-F238E27FC236}">
                <a16:creationId xmlns:a16="http://schemas.microsoft.com/office/drawing/2014/main" id="{E67BBA77-1D8C-4053-8301-E805E123F4C2}"/>
              </a:ext>
            </a:extLst>
          </p:cNvPr>
          <p:cNvPicPr>
            <a:picLocks noChangeAspect="1"/>
          </p:cNvPicPr>
          <p:nvPr/>
        </p:nvPicPr>
        <p:blipFill>
          <a:blip r:embed="rId5"/>
          <a:stretch>
            <a:fillRect/>
          </a:stretch>
        </p:blipFill>
        <p:spPr>
          <a:xfrm>
            <a:off x="6509868" y="1321683"/>
            <a:ext cx="3705054" cy="5290452"/>
          </a:xfrm>
          <a:prstGeom prst="rect">
            <a:avLst/>
          </a:prstGeom>
        </p:spPr>
      </p:pic>
      <p:sp>
        <p:nvSpPr>
          <p:cNvPr id="11" name="TextBox 10">
            <a:extLst>
              <a:ext uri="{FF2B5EF4-FFF2-40B4-BE49-F238E27FC236}">
                <a16:creationId xmlns:a16="http://schemas.microsoft.com/office/drawing/2014/main" id="{A3825057-B36C-4049-9713-A447F433F802}"/>
              </a:ext>
            </a:extLst>
          </p:cNvPr>
          <p:cNvSpPr txBox="1"/>
          <p:nvPr/>
        </p:nvSpPr>
        <p:spPr>
          <a:xfrm rot="16200000">
            <a:off x="-474400" y="3813395"/>
            <a:ext cx="4446601"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2400" b="0" i="0" u="none" strike="noStrike" cap="none" spc="0" normalizeH="0" baseline="0" dirty="0">
                <a:ln>
                  <a:noFill/>
                </a:ln>
                <a:solidFill>
                  <a:srgbClr val="000000"/>
                </a:solidFill>
                <a:effectLst/>
                <a:uFillTx/>
                <a:latin typeface="+mj-lt"/>
                <a:ea typeface="+mj-ea"/>
                <a:cs typeface="+mj-cs"/>
                <a:sym typeface="Helvetica Light"/>
              </a:rPr>
              <a:t>Путешествия по России и миру</a:t>
            </a:r>
            <a:endParaRPr kumimoji="0" lang="en-US" sz="24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16" name="TextBox 15">
            <a:extLst>
              <a:ext uri="{FF2B5EF4-FFF2-40B4-BE49-F238E27FC236}">
                <a16:creationId xmlns:a16="http://schemas.microsoft.com/office/drawing/2014/main" id="{19C1AB97-3940-4E98-836D-9033B6297B6D}"/>
              </a:ext>
            </a:extLst>
          </p:cNvPr>
          <p:cNvSpPr txBox="1"/>
          <p:nvPr/>
        </p:nvSpPr>
        <p:spPr>
          <a:xfrm rot="5400000">
            <a:off x="8152403" y="3749784"/>
            <a:ext cx="4676921"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2400" b="0" i="0" u="none" strike="noStrike" cap="none" spc="0" normalizeH="0" baseline="0" dirty="0">
                <a:ln>
                  <a:noFill/>
                </a:ln>
                <a:solidFill>
                  <a:srgbClr val="000000"/>
                </a:solidFill>
                <a:effectLst/>
                <a:uFillTx/>
                <a:latin typeface="+mj-lt"/>
                <a:ea typeface="+mj-ea"/>
                <a:cs typeface="+mj-cs"/>
                <a:sym typeface="Helvetica Light"/>
              </a:rPr>
              <a:t>Эффектные фото на фоне карты</a:t>
            </a:r>
            <a:endParaRPr kumimoji="0" lang="en-US" sz="24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2" name="TextBox 1">
            <a:extLst>
              <a:ext uri="{FF2B5EF4-FFF2-40B4-BE49-F238E27FC236}">
                <a16:creationId xmlns:a16="http://schemas.microsoft.com/office/drawing/2014/main" id="{11A8A288-98AE-4212-8C8A-DEFA2CBE12B6}"/>
              </a:ext>
            </a:extLst>
          </p:cNvPr>
          <p:cNvSpPr txBox="1"/>
          <p:nvPr/>
        </p:nvSpPr>
        <p:spPr>
          <a:xfrm>
            <a:off x="10007991" y="6500008"/>
            <a:ext cx="1865318" cy="4058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1700" b="0" i="0" u="none" strike="noStrike" cap="none" spc="0" normalizeH="0" baseline="0" dirty="0">
                <a:ln>
                  <a:noFill/>
                </a:ln>
                <a:solidFill>
                  <a:srgbClr val="000000"/>
                </a:solidFill>
                <a:effectLst/>
                <a:uFillTx/>
                <a:latin typeface="+mj-lt"/>
                <a:ea typeface="+mj-ea"/>
                <a:cs typeface="+mj-cs"/>
                <a:sym typeface="Helvetica Light"/>
              </a:rPr>
              <a:t>Фото: Е. </a:t>
            </a:r>
            <a:r>
              <a:rPr kumimoji="0" lang="ru-RU" sz="1700" b="0" i="0" u="none" strike="noStrike" cap="none" spc="0" normalizeH="0" baseline="0" dirty="0" err="1">
                <a:ln>
                  <a:noFill/>
                </a:ln>
                <a:solidFill>
                  <a:srgbClr val="000000"/>
                </a:solidFill>
                <a:effectLst/>
                <a:uFillTx/>
                <a:latin typeface="+mj-lt"/>
                <a:ea typeface="+mj-ea"/>
                <a:cs typeface="+mj-cs"/>
                <a:sym typeface="Helvetica Light"/>
              </a:rPr>
              <a:t>Батунова</a:t>
            </a:r>
            <a:endParaRPr kumimoji="0" lang="en-US" sz="1700" b="0" i="0" u="none" strike="noStrike" cap="none" spc="0" normalizeH="0" baseline="0" dirty="0">
              <a:ln>
                <a:noFill/>
              </a:ln>
              <a:solidFill>
                <a:srgbClr val="000000"/>
              </a:solidFill>
              <a:effectLst/>
              <a:uFillTx/>
              <a:latin typeface="+mj-lt"/>
              <a:ea typeface="+mj-ea"/>
              <a:cs typeface="+mj-cs"/>
              <a:sym typeface="Helvetica Light"/>
            </a:endParaRPr>
          </a:p>
        </p:txBody>
      </p:sp>
    </p:spTree>
    <p:extLst>
      <p:ext uri="{BB962C8B-B14F-4D97-AF65-F5344CB8AC3E}">
        <p14:creationId xmlns:p14="http://schemas.microsoft.com/office/powerpoint/2010/main" val="12709572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328480" y="293094"/>
            <a:ext cx="6048364"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3200" b="1" cap="all" dirty="0">
                <a:solidFill>
                  <a:srgbClr val="253957"/>
                </a:solidFill>
                <a:sym typeface="Arial Narrow"/>
              </a:rPr>
              <a:t>Если я вас не убедила…</a:t>
            </a: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2" name="TextBox 1">
            <a:extLst>
              <a:ext uri="{FF2B5EF4-FFF2-40B4-BE49-F238E27FC236}">
                <a16:creationId xmlns:a16="http://schemas.microsoft.com/office/drawing/2014/main" id="{4C2DD2B4-F48D-4FDF-890C-9046AC9FB3F5}"/>
              </a:ext>
            </a:extLst>
          </p:cNvPr>
          <p:cNvSpPr txBox="1"/>
          <p:nvPr/>
        </p:nvSpPr>
        <p:spPr>
          <a:xfrm>
            <a:off x="3831396" y="1674019"/>
            <a:ext cx="8142741" cy="4406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r" defTabSz="821531" hangingPunct="0"/>
            <a:r>
              <a:rPr lang="en-US" sz="2800" dirty="0">
                <a:solidFill>
                  <a:srgbClr val="000000"/>
                </a:solidFill>
                <a:latin typeface="+mj-lt"/>
                <a:ea typeface="+mj-ea"/>
                <a:cs typeface="+mj-cs"/>
                <a:sym typeface="Helvetica Light"/>
              </a:rPr>
              <a:t>“the location of </a:t>
            </a:r>
            <a:r>
              <a:rPr lang="en-US" sz="2800" i="1" dirty="0">
                <a:solidFill>
                  <a:srgbClr val="000000"/>
                </a:solidFill>
                <a:latin typeface="+mj-lt"/>
                <a:ea typeface="+mj-ea"/>
                <a:cs typeface="+mj-cs"/>
                <a:sym typeface="Helvetica Light"/>
              </a:rPr>
              <a:t>production</a:t>
            </a:r>
            <a:r>
              <a:rPr lang="en-US" sz="2800" dirty="0">
                <a:solidFill>
                  <a:srgbClr val="000000"/>
                </a:solidFill>
                <a:latin typeface="+mj-lt"/>
                <a:ea typeface="+mj-ea"/>
                <a:cs typeface="+mj-cs"/>
                <a:sym typeface="Helvetica Light"/>
              </a:rPr>
              <a:t> in space is a key issue </a:t>
            </a:r>
          </a:p>
          <a:p>
            <a:pPr algn="r" defTabSz="821531" hangingPunct="0"/>
            <a:r>
              <a:rPr lang="en-US" sz="2800" dirty="0">
                <a:solidFill>
                  <a:srgbClr val="000000"/>
                </a:solidFill>
                <a:latin typeface="+mj-lt"/>
                <a:ea typeface="+mj-ea"/>
                <a:cs typeface="+mj-cs"/>
                <a:sym typeface="Helvetica Light"/>
              </a:rPr>
              <a:t>both within and between nations”</a:t>
            </a:r>
          </a:p>
          <a:p>
            <a:pPr algn="r" defTabSz="821531" hangingPunct="0"/>
            <a:endParaRPr lang="en-US" sz="2800" dirty="0">
              <a:solidFill>
                <a:srgbClr val="000000"/>
              </a:solidFill>
              <a:latin typeface="+mj-lt"/>
              <a:ea typeface="+mj-ea"/>
              <a:cs typeface="+mj-cs"/>
              <a:sym typeface="Helvetica Light"/>
            </a:endParaRPr>
          </a:p>
          <a:p>
            <a:pPr algn="r" defTabSz="821531" hangingPunct="0"/>
            <a:r>
              <a:rPr lang="en-US" sz="2800" dirty="0">
                <a:solidFill>
                  <a:srgbClr val="000000"/>
                </a:solidFill>
                <a:latin typeface="+mj-lt"/>
                <a:ea typeface="+mj-ea"/>
                <a:cs typeface="+mj-cs"/>
                <a:sym typeface="Helvetica Light"/>
              </a:rPr>
              <a:t>“</a:t>
            </a:r>
            <a:r>
              <a:rPr lang="ru-RU" sz="2800" dirty="0">
                <a:solidFill>
                  <a:srgbClr val="000000"/>
                </a:solidFill>
                <a:latin typeface="+mj-lt"/>
                <a:ea typeface="+mj-ea"/>
                <a:cs typeface="+mj-cs"/>
                <a:sym typeface="Helvetica Light"/>
              </a:rPr>
              <a:t>размещение </a:t>
            </a:r>
            <a:r>
              <a:rPr lang="ru-RU" sz="2800" i="1" dirty="0">
                <a:solidFill>
                  <a:srgbClr val="000000"/>
                </a:solidFill>
                <a:latin typeface="+mj-lt"/>
                <a:ea typeface="+mj-ea"/>
                <a:cs typeface="+mj-cs"/>
                <a:sym typeface="Helvetica Light"/>
              </a:rPr>
              <a:t>производства</a:t>
            </a:r>
            <a:r>
              <a:rPr lang="ru-RU" sz="2800" dirty="0">
                <a:solidFill>
                  <a:srgbClr val="000000"/>
                </a:solidFill>
                <a:latin typeface="+mj-lt"/>
                <a:ea typeface="+mj-ea"/>
                <a:cs typeface="+mj-cs"/>
                <a:sym typeface="Helvetica Light"/>
              </a:rPr>
              <a:t> в пространстве</a:t>
            </a:r>
          </a:p>
          <a:p>
            <a:pPr algn="r" defTabSz="821531" hangingPunct="0"/>
            <a:r>
              <a:rPr lang="ru-RU" sz="2800" dirty="0">
                <a:solidFill>
                  <a:srgbClr val="000000"/>
                </a:solidFill>
                <a:latin typeface="+mj-lt"/>
                <a:ea typeface="+mj-ea"/>
                <a:cs typeface="+mj-cs"/>
                <a:sym typeface="Helvetica Light"/>
              </a:rPr>
              <a:t> является ключевым вопросом </a:t>
            </a:r>
            <a:endParaRPr lang="en-US" sz="2800" dirty="0">
              <a:solidFill>
                <a:srgbClr val="000000"/>
              </a:solidFill>
              <a:latin typeface="+mj-lt"/>
              <a:ea typeface="+mj-ea"/>
              <a:cs typeface="+mj-cs"/>
              <a:sym typeface="Helvetica Light"/>
            </a:endParaRPr>
          </a:p>
          <a:p>
            <a:pPr algn="r" defTabSz="821531" hangingPunct="0"/>
            <a:r>
              <a:rPr lang="ru-RU" sz="2800" dirty="0">
                <a:solidFill>
                  <a:srgbClr val="000000"/>
                </a:solidFill>
                <a:latin typeface="+mj-lt"/>
                <a:ea typeface="+mj-ea"/>
                <a:cs typeface="+mj-cs"/>
                <a:sym typeface="Helvetica Light"/>
              </a:rPr>
              <a:t>как внутри стран, так и между ними</a:t>
            </a:r>
            <a:r>
              <a:rPr lang="en-US" sz="2800" dirty="0">
                <a:solidFill>
                  <a:srgbClr val="000000"/>
                </a:solidFill>
                <a:latin typeface="+mj-lt"/>
                <a:ea typeface="+mj-ea"/>
                <a:cs typeface="+mj-cs"/>
                <a:sym typeface="Helvetica Light"/>
              </a:rPr>
              <a:t>”</a:t>
            </a:r>
          </a:p>
          <a:p>
            <a:pPr algn="r" defTabSz="821531" hangingPunct="0"/>
            <a:endParaRPr lang="en-US" sz="2800" dirty="0">
              <a:solidFill>
                <a:srgbClr val="000000"/>
              </a:solidFill>
              <a:latin typeface="+mj-lt"/>
              <a:ea typeface="+mj-ea"/>
              <a:cs typeface="+mj-cs"/>
              <a:sym typeface="Helvetica Light"/>
            </a:endParaRPr>
          </a:p>
          <a:p>
            <a:pPr algn="r" defTabSz="821531" hangingPunct="0"/>
            <a:endParaRPr lang="en-US" sz="2800" dirty="0">
              <a:solidFill>
                <a:srgbClr val="000000"/>
              </a:solidFill>
              <a:latin typeface="+mj-lt"/>
              <a:ea typeface="+mj-ea"/>
              <a:cs typeface="+mj-cs"/>
              <a:sym typeface="Helvetica Light"/>
            </a:endParaRPr>
          </a:p>
          <a:p>
            <a:pPr algn="r" defTabSz="821531" hangingPunct="0"/>
            <a:r>
              <a:rPr lang="ru-RU" sz="2800" dirty="0">
                <a:solidFill>
                  <a:srgbClr val="000000"/>
                </a:solidFill>
                <a:latin typeface="+mj-lt"/>
                <a:ea typeface="+mj-ea"/>
                <a:cs typeface="+mj-cs"/>
                <a:sym typeface="Helvetica Light"/>
              </a:rPr>
              <a:t>Пол </a:t>
            </a:r>
            <a:r>
              <a:rPr lang="ru-RU" sz="2800" dirty="0" err="1">
                <a:solidFill>
                  <a:srgbClr val="000000"/>
                </a:solidFill>
                <a:latin typeface="+mj-lt"/>
                <a:ea typeface="+mj-ea"/>
                <a:cs typeface="+mj-cs"/>
                <a:sym typeface="Helvetica Light"/>
              </a:rPr>
              <a:t>Кругман</a:t>
            </a:r>
            <a:endParaRPr lang="ru-RU" sz="2500" dirty="0">
              <a:solidFill>
                <a:srgbClr val="000000"/>
              </a:solidFill>
              <a:latin typeface="+mj-lt"/>
              <a:ea typeface="+mj-ea"/>
              <a:cs typeface="+mj-cs"/>
              <a:sym typeface="Helvetica Light"/>
            </a:endParaRPr>
          </a:p>
          <a:p>
            <a:pPr algn="r" defTabSz="821531" hangingPunct="0"/>
            <a:r>
              <a:rPr lang="ru-RU" sz="2500" dirty="0">
                <a:solidFill>
                  <a:srgbClr val="000000"/>
                </a:solidFill>
                <a:latin typeface="+mj-lt"/>
                <a:ea typeface="+mj-ea"/>
                <a:cs typeface="+mj-cs"/>
                <a:sym typeface="Helvetica Light"/>
              </a:rPr>
              <a:t>Лауреат премии памяти А. Нобеля по экономики 2008 г.</a:t>
            </a:r>
            <a:endParaRPr lang="en-US" sz="2500" dirty="0">
              <a:solidFill>
                <a:srgbClr val="000000"/>
              </a:solidFill>
              <a:latin typeface="+mj-lt"/>
              <a:ea typeface="+mj-ea"/>
              <a:cs typeface="+mj-cs"/>
              <a:sym typeface="Helvetica Light"/>
            </a:endParaRPr>
          </a:p>
        </p:txBody>
      </p:sp>
      <p:pic>
        <p:nvPicPr>
          <p:cNvPr id="8" name="Рисунок 7" descr="Изображение выглядит как человек, мужчина, внутренний, сидит&#10;&#10;Автоматически созданное описание">
            <a:extLst>
              <a:ext uri="{FF2B5EF4-FFF2-40B4-BE49-F238E27FC236}">
                <a16:creationId xmlns:a16="http://schemas.microsoft.com/office/drawing/2014/main" id="{36EFF6B7-DC44-406A-BDBC-5E4227BF06C9}"/>
              </a:ext>
            </a:extLst>
          </p:cNvPr>
          <p:cNvPicPr>
            <a:picLocks noChangeAspect="1"/>
          </p:cNvPicPr>
          <p:nvPr/>
        </p:nvPicPr>
        <p:blipFill>
          <a:blip r:embed="rId3"/>
          <a:stretch>
            <a:fillRect/>
          </a:stretch>
        </p:blipFill>
        <p:spPr>
          <a:xfrm>
            <a:off x="507564" y="1684949"/>
            <a:ext cx="3323832" cy="4595161"/>
          </a:xfrm>
          <a:prstGeom prst="rect">
            <a:avLst/>
          </a:prstGeom>
        </p:spPr>
      </p:pic>
      <p:sp>
        <p:nvSpPr>
          <p:cNvPr id="14" name="TextBox 13">
            <a:extLst>
              <a:ext uri="{FF2B5EF4-FFF2-40B4-BE49-F238E27FC236}">
                <a16:creationId xmlns:a16="http://schemas.microsoft.com/office/drawing/2014/main" id="{DA19979B-FF28-4401-BEC5-91DD81714C79}"/>
              </a:ext>
            </a:extLst>
          </p:cNvPr>
          <p:cNvSpPr txBox="1"/>
          <p:nvPr/>
        </p:nvSpPr>
        <p:spPr>
          <a:xfrm>
            <a:off x="112153" y="6329519"/>
            <a:ext cx="2932790"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ctr" defTabSz="821531" hangingPunct="0"/>
            <a:r>
              <a:rPr lang="en-US" sz="1600" dirty="0">
                <a:latin typeface="+mj-lt"/>
                <a:hlinkClick r:id="rId4"/>
              </a:rPr>
              <a:t>https://commons.wikimedia.org</a:t>
            </a:r>
            <a:r>
              <a:rPr lang="en-US" dirty="0">
                <a:hlinkClick r:id="rId4"/>
              </a:rPr>
              <a:t>/</a:t>
            </a:r>
            <a:endParaRPr kumimoji="0" lang="en-US" b="1" i="0" u="none" strike="noStrike" cap="none" spc="0" normalizeH="0" baseline="0" dirty="0">
              <a:ln>
                <a:noFill/>
              </a:ln>
              <a:solidFill>
                <a:srgbClr val="000000"/>
              </a:solidFill>
              <a:effectLst/>
              <a:uFillTx/>
              <a:latin typeface="+mj-lt"/>
              <a:ea typeface="+mj-ea"/>
              <a:cs typeface="+mj-cs"/>
              <a:sym typeface="Helvetica Light"/>
            </a:endParaRPr>
          </a:p>
        </p:txBody>
      </p:sp>
    </p:spTree>
    <p:extLst>
      <p:ext uri="{BB962C8B-B14F-4D97-AF65-F5344CB8AC3E}">
        <p14:creationId xmlns:p14="http://schemas.microsoft.com/office/powerpoint/2010/main" val="288541666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helmet&#10;&#10;Description automatically generated">
            <a:extLst>
              <a:ext uri="{FF2B5EF4-FFF2-40B4-BE49-F238E27FC236}">
                <a16:creationId xmlns:a16="http://schemas.microsoft.com/office/drawing/2014/main" id="{FB916F08-8546-4772-8484-35DD63C23BC2}"/>
              </a:ext>
            </a:extLst>
          </p:cNvPr>
          <p:cNvPicPr>
            <a:picLocks noChangeAspect="1"/>
          </p:cNvPicPr>
          <p:nvPr/>
        </p:nvPicPr>
        <p:blipFill>
          <a:blip r:embed="rId2"/>
          <a:stretch>
            <a:fillRect/>
          </a:stretch>
        </p:blipFill>
        <p:spPr>
          <a:xfrm>
            <a:off x="2614608" y="0"/>
            <a:ext cx="9592302" cy="6116830"/>
          </a:xfrm>
          <a:prstGeom prst="rect">
            <a:avLst/>
          </a:prstGeom>
        </p:spPr>
      </p:pic>
      <p:sp>
        <p:nvSpPr>
          <p:cNvPr id="51" name="Линия"/>
          <p:cNvSpPr/>
          <p:nvPr/>
        </p:nvSpPr>
        <p:spPr>
          <a:xfrm flipV="1">
            <a:off x="5185172" y="802083"/>
            <a:ext cx="1" cy="1388675"/>
          </a:xfrm>
          <a:prstGeom prst="line">
            <a:avLst/>
          </a:prstGeom>
          <a:ln w="12700">
            <a:solidFill>
              <a:srgbClr val="FFFFFF"/>
            </a:solidFill>
            <a:miter lim="400000"/>
          </a:ln>
        </p:spPr>
        <p:txBody>
          <a:bodyPr lIns="35719" tIns="35719" rIns="35719" bIns="35719" anchor="ctr"/>
          <a:lstStyle/>
          <a:p>
            <a:pPr algn="ctr" defTabSz="410766" hangingPunct="0">
              <a:defRPr sz="3200"/>
            </a:pPr>
            <a:endParaRPr sz="1600" kern="0">
              <a:solidFill>
                <a:srgbClr val="000000"/>
              </a:solidFill>
              <a:latin typeface="Helvetica Light"/>
              <a:sym typeface="Helvetica Light"/>
            </a:endParaRPr>
          </a:p>
        </p:txBody>
      </p:sp>
      <p:sp>
        <p:nvSpPr>
          <p:cNvPr id="52" name="Очень крутой…"/>
          <p:cNvSpPr txBox="1"/>
          <p:nvPr/>
        </p:nvSpPr>
        <p:spPr>
          <a:xfrm>
            <a:off x="7410759" y="4839199"/>
            <a:ext cx="8651761" cy="1088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p>
            <a:pPr defTabSz="410766" hangingPunct="0">
              <a:defRPr sz="7000" b="1" cap="all">
                <a:solidFill>
                  <a:srgbClr val="253957"/>
                </a:solidFill>
                <a:latin typeface="+mn-lt"/>
                <a:ea typeface="+mn-ea"/>
                <a:cs typeface="+mn-cs"/>
                <a:sym typeface="Arial Narrow"/>
              </a:defRPr>
            </a:pPr>
            <a:r>
              <a:rPr lang="ru-RU" sz="3200" b="1" kern="0" cap="all" dirty="0">
                <a:solidFill>
                  <a:srgbClr val="000000"/>
                </a:solidFill>
                <a:latin typeface="Arial Narrow"/>
                <a:sym typeface="Arial Narrow"/>
              </a:rPr>
              <a:t>СПАСИБО</a:t>
            </a:r>
            <a:r>
              <a:rPr lang="en-US" sz="3200" b="1" kern="0" cap="all" dirty="0">
                <a:solidFill>
                  <a:srgbClr val="000000"/>
                </a:solidFill>
                <a:latin typeface="Arial Narrow"/>
                <a:sym typeface="Arial Narrow"/>
              </a:rPr>
              <a:t> </a:t>
            </a:r>
            <a:r>
              <a:rPr lang="ru-RU" sz="3200" b="1" kern="0" cap="all" dirty="0">
                <a:solidFill>
                  <a:srgbClr val="000000"/>
                </a:solidFill>
                <a:latin typeface="Arial Narrow"/>
                <a:sym typeface="Arial Narrow"/>
              </a:rPr>
              <a:t>ЗА ВНИМАНИЕ</a:t>
            </a:r>
            <a:endParaRPr sz="3200" b="1" kern="0" cap="all" dirty="0">
              <a:solidFill>
                <a:srgbClr val="253957"/>
              </a:solidFill>
              <a:latin typeface="Arial Narrow"/>
              <a:sym typeface="Arial Narrow"/>
            </a:endParaRPr>
          </a:p>
        </p:txBody>
      </p:sp>
      <p:sp>
        <p:nvSpPr>
          <p:cNvPr id="54" name="Название подразделения,  лаборатории, факультета и т.д."/>
          <p:cNvSpPr txBox="1"/>
          <p:nvPr/>
        </p:nvSpPr>
        <p:spPr>
          <a:xfrm>
            <a:off x="3558458" y="762141"/>
            <a:ext cx="4721712" cy="718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0766" hangingPunct="0">
              <a:defRPr sz="4200">
                <a:solidFill>
                  <a:srgbClr val="253957"/>
                </a:solidFill>
                <a:latin typeface="+mn-lt"/>
                <a:ea typeface="+mn-ea"/>
                <a:cs typeface="+mn-cs"/>
                <a:sym typeface="Arial Narrow"/>
              </a:defRPr>
            </a:pPr>
            <a:r>
              <a:rPr sz="2100" kern="0" dirty="0">
                <a:solidFill>
                  <a:srgbClr val="253957"/>
                </a:solidFill>
                <a:latin typeface="Arial Narrow"/>
                <a:sym typeface="Arial Narrow"/>
              </a:rPr>
              <a:t> </a:t>
            </a:r>
            <a:br>
              <a:rPr sz="2100" kern="0" dirty="0">
                <a:solidFill>
                  <a:srgbClr val="253957"/>
                </a:solidFill>
                <a:latin typeface="Arial Narrow"/>
                <a:sym typeface="Arial Narrow"/>
              </a:rPr>
            </a:br>
            <a:endParaRPr sz="2100" kern="0" dirty="0">
              <a:solidFill>
                <a:srgbClr val="253957"/>
              </a:solidFill>
              <a:latin typeface="Arial Narrow"/>
              <a:sym typeface="Arial Narrow"/>
            </a:endParaRPr>
          </a:p>
        </p:txBody>
      </p:sp>
      <p:pic>
        <p:nvPicPr>
          <p:cNvPr id="56" name="Изображение" descr="Изображение"/>
          <p:cNvPicPr>
            <a:picLocks noChangeAspect="1"/>
          </p:cNvPicPr>
          <p:nvPr/>
        </p:nvPicPr>
        <p:blipFill>
          <a:blip r:embed="rId3"/>
          <a:stretch>
            <a:fillRect/>
          </a:stretch>
        </p:blipFill>
        <p:spPr>
          <a:xfrm>
            <a:off x="506623" y="477079"/>
            <a:ext cx="1660452" cy="1605487"/>
          </a:xfrm>
          <a:prstGeom prst="rect">
            <a:avLst/>
          </a:prstGeom>
          <a:ln w="12700">
            <a:miter lim="400000"/>
          </a:ln>
        </p:spPr>
      </p:pic>
      <p:pic>
        <p:nvPicPr>
          <p:cNvPr id="3" name="Picture 2" descr="A close up of a logo&#10;&#10;Description automatically generated">
            <a:extLst>
              <a:ext uri="{FF2B5EF4-FFF2-40B4-BE49-F238E27FC236}">
                <a16:creationId xmlns:a16="http://schemas.microsoft.com/office/drawing/2014/main" id="{722513A8-4981-4651-A55C-F5CE32B7EB02}"/>
              </a:ext>
            </a:extLst>
          </p:cNvPr>
          <p:cNvPicPr>
            <a:picLocks noChangeAspect="1"/>
          </p:cNvPicPr>
          <p:nvPr/>
        </p:nvPicPr>
        <p:blipFill>
          <a:blip r:embed="rId4"/>
          <a:stretch>
            <a:fillRect/>
          </a:stretch>
        </p:blipFill>
        <p:spPr>
          <a:xfrm>
            <a:off x="36711" y="2738230"/>
            <a:ext cx="2562987" cy="182659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052A55A-37C7-48EA-8B53-B07D68E52D46}"/>
              </a:ext>
            </a:extLst>
          </p:cNvPr>
          <p:cNvPicPr>
            <a:picLocks noChangeAspect="1"/>
          </p:cNvPicPr>
          <p:nvPr/>
        </p:nvPicPr>
        <p:blipFill>
          <a:blip r:embed="rId5"/>
          <a:stretch>
            <a:fillRect/>
          </a:stretch>
        </p:blipFill>
        <p:spPr>
          <a:xfrm>
            <a:off x="506623" y="4899221"/>
            <a:ext cx="1529303" cy="1876872"/>
          </a:xfrm>
          <a:prstGeom prst="rect">
            <a:avLst/>
          </a:prstGeom>
        </p:spPr>
      </p:pic>
    </p:spTree>
    <p:extLst>
      <p:ext uri="{BB962C8B-B14F-4D97-AF65-F5344CB8AC3E}">
        <p14:creationId xmlns:p14="http://schemas.microsoft.com/office/powerpoint/2010/main" val="36758637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3"/>
          <a:stretch>
            <a:fillRect/>
          </a:stretch>
        </p:blipFill>
        <p:spPr>
          <a:xfrm>
            <a:off x="613303" y="293090"/>
            <a:ext cx="599790" cy="599790"/>
          </a:xfrm>
          <a:prstGeom prst="rect">
            <a:avLst/>
          </a:prstGeom>
          <a:ln w="12700">
            <a:miter lim="400000"/>
          </a:ln>
        </p:spPr>
      </p:pic>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287384" y="261674"/>
            <a:ext cx="6048364"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endParaRPr lang="ru-RU" sz="3500" b="1" cap="all" dirty="0">
              <a:solidFill>
                <a:srgbClr val="253957"/>
              </a:solidFill>
              <a:sym typeface="Arial Narrow"/>
            </a:endParaRP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20" name="Очень крутой заголовок…">
            <a:extLst>
              <a:ext uri="{FF2B5EF4-FFF2-40B4-BE49-F238E27FC236}">
                <a16:creationId xmlns:a16="http://schemas.microsoft.com/office/drawing/2014/main" id="{31663C91-7DB5-4BAD-926A-A8DC306B66E1}"/>
              </a:ext>
            </a:extLst>
          </p:cNvPr>
          <p:cNvSpPr txBox="1"/>
          <p:nvPr/>
        </p:nvSpPr>
        <p:spPr>
          <a:xfrm>
            <a:off x="1361675" y="293094"/>
            <a:ext cx="6048364"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3200" b="1" cap="all" dirty="0">
                <a:solidFill>
                  <a:srgbClr val="253957"/>
                </a:solidFill>
                <a:sym typeface="Arial Narrow"/>
              </a:rPr>
              <a:t>без географии вы НИГДЕ</a:t>
            </a:r>
          </a:p>
        </p:txBody>
      </p:sp>
      <p:pic>
        <p:nvPicPr>
          <p:cNvPr id="2" name="Мультимедиа в Интернете 1" title="￐ﾨ￐ﾸ￑ﾀ￐ﾻ￐ﾸ - ￐ﾼ￑ﾋ￑ﾀ￐ﾻ￐ﾸ &quot;￐ﾞ￑ﾂ￐ﾵ￑ﾆ, ￐ﾳ￐ﾴ￐ﾵ ￐ﾼ￑ﾋ? - ￐ﾝ￑ﾃ, ￐﾿￐ﾾ￐ﾻ￐ﾾ￐ﾶ￐ﾸ￐ﾼ ￐ﾲ ￐ﾠ￐ﾾ￑ﾁ￑ﾁ￐ﾸ￐ﾸ... &quot;">
            <a:hlinkClick r:id="" action="ppaction://media"/>
            <a:extLst>
              <a:ext uri="{FF2B5EF4-FFF2-40B4-BE49-F238E27FC236}">
                <a16:creationId xmlns:a16="http://schemas.microsoft.com/office/drawing/2014/main" id="{34A2C138-99DB-44E5-A26A-D02F81E22BDD}"/>
              </a:ext>
            </a:extLst>
          </p:cNvPr>
          <p:cNvPicPr>
            <a:picLocks noRot="1" noChangeAspect="1"/>
          </p:cNvPicPr>
          <p:nvPr>
            <a:videoFile r:link="rId1"/>
          </p:nvPr>
        </p:nvPicPr>
        <p:blipFill>
          <a:blip r:embed="rId4"/>
          <a:stretch>
            <a:fillRect/>
          </a:stretch>
        </p:blipFill>
        <p:spPr>
          <a:xfrm>
            <a:off x="3181350" y="1778856"/>
            <a:ext cx="5829300" cy="4368800"/>
          </a:xfrm>
          <a:prstGeom prst="rect">
            <a:avLst/>
          </a:prstGeom>
        </p:spPr>
      </p:pic>
      <p:sp>
        <p:nvSpPr>
          <p:cNvPr id="12" name="TextBox 11">
            <a:extLst>
              <a:ext uri="{FF2B5EF4-FFF2-40B4-BE49-F238E27FC236}">
                <a16:creationId xmlns:a16="http://schemas.microsoft.com/office/drawing/2014/main" id="{5FACE277-F92A-4F68-A36F-1A3C47CA26E2}"/>
              </a:ext>
            </a:extLst>
          </p:cNvPr>
          <p:cNvSpPr txBox="1"/>
          <p:nvPr/>
        </p:nvSpPr>
        <p:spPr>
          <a:xfrm>
            <a:off x="2538858" y="6339525"/>
            <a:ext cx="959378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sz="2400" dirty="0">
                <a:solidFill>
                  <a:srgbClr val="000000"/>
                </a:solidFill>
                <a:latin typeface="+mj-lt"/>
                <a:ea typeface="+mj-ea"/>
                <a:cs typeface="+mj-cs"/>
                <a:sym typeface="Helvetica Light"/>
              </a:rPr>
              <a:t>….</a:t>
            </a:r>
            <a:r>
              <a:rPr kumimoji="0" lang="ru-RU" sz="2400" b="0" i="0" u="none" strike="noStrike" cap="none" spc="0" normalizeH="0" baseline="0" dirty="0">
                <a:ln>
                  <a:noFill/>
                </a:ln>
                <a:solidFill>
                  <a:srgbClr val="000000"/>
                </a:solidFill>
                <a:effectLst/>
                <a:uFillTx/>
                <a:latin typeface="+mj-lt"/>
                <a:ea typeface="+mj-ea"/>
                <a:cs typeface="+mj-cs"/>
                <a:sym typeface="Helvetica Light"/>
              </a:rPr>
              <a:t>но география это не</a:t>
            </a:r>
            <a:r>
              <a:rPr kumimoji="0" lang="en-US" sz="2400" b="0" i="0" u="none" strike="noStrike" cap="none" spc="0" normalizeH="0" baseline="0" dirty="0">
                <a:ln>
                  <a:noFill/>
                </a:ln>
                <a:solidFill>
                  <a:srgbClr val="000000"/>
                </a:solidFill>
                <a:effectLst/>
                <a:uFillTx/>
                <a:latin typeface="+mj-lt"/>
                <a:ea typeface="+mj-ea"/>
                <a:cs typeface="+mj-cs"/>
                <a:sym typeface="Helvetica Light"/>
              </a:rPr>
              <a:t> </a:t>
            </a:r>
            <a:r>
              <a:rPr kumimoji="0" lang="ru-RU" sz="2400" b="0" i="0" u="none" strike="noStrike" cap="none" spc="0" normalizeH="0" baseline="0" dirty="0">
                <a:ln>
                  <a:noFill/>
                </a:ln>
                <a:solidFill>
                  <a:srgbClr val="000000"/>
                </a:solidFill>
                <a:effectLst/>
                <a:uFillTx/>
                <a:latin typeface="+mj-lt"/>
                <a:ea typeface="+mj-ea"/>
                <a:cs typeface="+mj-cs"/>
                <a:sym typeface="Helvetica Light"/>
              </a:rPr>
              <a:t>только и не столько про то </a:t>
            </a:r>
            <a:r>
              <a:rPr kumimoji="0" lang="en-US" sz="2400" b="0" i="0" u="none" strike="noStrike" cap="none" spc="0" normalizeH="0" baseline="0" dirty="0">
                <a:ln>
                  <a:noFill/>
                </a:ln>
                <a:solidFill>
                  <a:srgbClr val="000000"/>
                </a:solidFill>
                <a:effectLst/>
                <a:uFillTx/>
                <a:latin typeface="+mj-lt"/>
                <a:ea typeface="+mj-ea"/>
                <a:cs typeface="+mj-cs"/>
                <a:sym typeface="Helvetica Light"/>
              </a:rPr>
              <a:t>“</a:t>
            </a:r>
            <a:r>
              <a:rPr kumimoji="0" lang="ru-RU" sz="2400" b="0" i="0" u="none" strike="noStrike" cap="none" spc="0" normalizeH="0" baseline="0" dirty="0">
                <a:ln>
                  <a:noFill/>
                </a:ln>
                <a:solidFill>
                  <a:srgbClr val="000000"/>
                </a:solidFill>
                <a:effectLst/>
                <a:uFillTx/>
                <a:latin typeface="+mj-lt"/>
                <a:ea typeface="+mj-ea"/>
                <a:cs typeface="+mj-cs"/>
                <a:sym typeface="Helvetica Light"/>
              </a:rPr>
              <a:t>что где валяется</a:t>
            </a:r>
            <a:r>
              <a:rPr kumimoji="0" lang="en-US" sz="2400" b="0" i="0" u="none" strike="noStrike" cap="none" spc="0" normalizeH="0" baseline="0" dirty="0">
                <a:ln>
                  <a:noFill/>
                </a:ln>
                <a:solidFill>
                  <a:srgbClr val="000000"/>
                </a:solidFill>
                <a:effectLst/>
                <a:uFillTx/>
                <a:latin typeface="+mj-lt"/>
                <a:ea typeface="+mj-ea"/>
                <a:cs typeface="+mj-cs"/>
                <a:sym typeface="Helvetica Light"/>
              </a:rPr>
              <a:t>”</a:t>
            </a:r>
          </a:p>
        </p:txBody>
      </p:sp>
    </p:spTree>
    <p:extLst>
      <p:ext uri="{BB962C8B-B14F-4D97-AF65-F5344CB8AC3E}">
        <p14:creationId xmlns:p14="http://schemas.microsoft.com/office/powerpoint/2010/main" val="27706132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438830" y="326976"/>
            <a:ext cx="9314339"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3200" b="1" cap="all" dirty="0">
                <a:solidFill>
                  <a:srgbClr val="253957"/>
                </a:solidFill>
                <a:sym typeface="Arial Narrow"/>
              </a:rPr>
              <a:t>Пространственное</a:t>
            </a:r>
            <a:r>
              <a:rPr lang="en-US" sz="3200" b="1" cap="all" dirty="0">
                <a:solidFill>
                  <a:srgbClr val="253957"/>
                </a:solidFill>
                <a:sym typeface="Arial Narrow"/>
              </a:rPr>
              <a:t> </a:t>
            </a:r>
            <a:r>
              <a:rPr lang="ru-RU" sz="3200" b="1" cap="all" dirty="0">
                <a:solidFill>
                  <a:srgbClr val="253957"/>
                </a:solidFill>
                <a:sym typeface="Arial Narrow"/>
              </a:rPr>
              <a:t>разнообразие</a:t>
            </a: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3" name="TextBox 2">
            <a:extLst>
              <a:ext uri="{FF2B5EF4-FFF2-40B4-BE49-F238E27FC236}">
                <a16:creationId xmlns:a16="http://schemas.microsoft.com/office/drawing/2014/main" id="{0775316D-BAB2-452D-A2E2-4C04E3B08E3E}"/>
              </a:ext>
            </a:extLst>
          </p:cNvPr>
          <p:cNvSpPr txBox="1"/>
          <p:nvPr/>
        </p:nvSpPr>
        <p:spPr>
          <a:xfrm>
            <a:off x="3569876" y="1248899"/>
            <a:ext cx="6841063"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821531" rtl="0" fontAlgn="auto" latinLnBrk="0" hangingPunct="0">
              <a:lnSpc>
                <a:spcPct val="100000"/>
              </a:lnSpc>
              <a:spcBef>
                <a:spcPts val="0"/>
              </a:spcBef>
              <a:spcAft>
                <a:spcPts val="0"/>
              </a:spcAft>
              <a:buClrTx/>
              <a:buSzTx/>
              <a:buFontTx/>
              <a:buNone/>
              <a:tabLst/>
            </a:pPr>
            <a:r>
              <a:rPr lang="en-US" sz="2000" dirty="0">
                <a:solidFill>
                  <a:srgbClr val="000000"/>
                </a:solidFill>
                <a:latin typeface="+mj-lt"/>
                <a:ea typeface="+mj-ea"/>
                <a:cs typeface="+mj-cs"/>
                <a:sym typeface="Helvetica Light"/>
              </a:rPr>
              <a:t>“</a:t>
            </a:r>
            <a:r>
              <a:rPr kumimoji="0" lang="ru-RU" sz="2000" b="0" i="0" u="none" strike="noStrike" cap="none" spc="0" normalizeH="0" baseline="0" dirty="0">
                <a:ln>
                  <a:noFill/>
                </a:ln>
                <a:solidFill>
                  <a:srgbClr val="000000"/>
                </a:solidFill>
                <a:effectLst/>
                <a:uFillTx/>
                <a:latin typeface="+mj-lt"/>
                <a:ea typeface="+mj-ea"/>
                <a:cs typeface="+mj-cs"/>
                <a:sym typeface="Helvetica Light"/>
              </a:rPr>
              <a:t>Я летел из Токио в Хельсинки </a:t>
            </a:r>
            <a:r>
              <a:rPr kumimoji="0" lang="en-US" sz="2000" b="0" i="0" u="none" strike="noStrike" cap="none" spc="0" normalizeH="0" baseline="0" dirty="0">
                <a:ln>
                  <a:noFill/>
                </a:ln>
                <a:solidFill>
                  <a:srgbClr val="000000"/>
                </a:solidFill>
                <a:effectLst/>
                <a:uFillTx/>
                <a:latin typeface="+mj-lt"/>
                <a:ea typeface="+mj-ea"/>
                <a:cs typeface="+mj-cs"/>
                <a:sym typeface="Helvetica Light"/>
              </a:rPr>
              <a:t>&lt;10,5 </a:t>
            </a:r>
            <a:r>
              <a:rPr kumimoji="0" lang="ru-RU" sz="2000" b="0" i="0" u="none" strike="noStrike" cap="none" spc="0" normalizeH="0" baseline="0" dirty="0">
                <a:ln>
                  <a:noFill/>
                </a:ln>
                <a:solidFill>
                  <a:srgbClr val="000000"/>
                </a:solidFill>
                <a:effectLst/>
                <a:uFillTx/>
                <a:latin typeface="+mj-lt"/>
                <a:ea typeface="+mj-ea"/>
                <a:cs typeface="+mj-cs"/>
                <a:sym typeface="Helvetica Light"/>
              </a:rPr>
              <a:t>часов</a:t>
            </a:r>
            <a:r>
              <a:rPr kumimoji="0" lang="en-US" sz="2000" b="0" i="0" u="none" strike="noStrike" cap="none" spc="0" normalizeH="0" baseline="0" dirty="0">
                <a:ln>
                  <a:noFill/>
                </a:ln>
                <a:solidFill>
                  <a:srgbClr val="000000"/>
                </a:solidFill>
                <a:effectLst/>
                <a:uFillTx/>
                <a:latin typeface="+mj-lt"/>
                <a:ea typeface="+mj-ea"/>
                <a:cs typeface="+mj-cs"/>
                <a:sym typeface="Helvetica Light"/>
              </a:rPr>
              <a:t>&gt;</a:t>
            </a:r>
            <a:r>
              <a:rPr kumimoji="0" lang="ru-RU" sz="2000" b="0" i="0" u="none" strike="noStrike" cap="none" spc="0" normalizeH="0" baseline="0" dirty="0">
                <a:ln>
                  <a:noFill/>
                </a:ln>
                <a:solidFill>
                  <a:srgbClr val="000000"/>
                </a:solidFill>
                <a:effectLst/>
                <a:uFillTx/>
                <a:latin typeface="+mj-lt"/>
                <a:ea typeface="+mj-ea"/>
                <a:cs typeface="+mj-cs"/>
                <a:sym typeface="Helvetica Light"/>
              </a:rPr>
              <a:t> </a:t>
            </a:r>
            <a:endParaRPr kumimoji="0" lang="en-US" sz="2000" b="0" i="0" u="none" strike="noStrike" cap="none" spc="0" normalizeH="0" baseline="0" dirty="0">
              <a:ln>
                <a:noFill/>
              </a:ln>
              <a:solidFill>
                <a:srgbClr val="000000"/>
              </a:solidFill>
              <a:effectLst/>
              <a:uFillTx/>
              <a:latin typeface="+mj-lt"/>
              <a:ea typeface="+mj-ea"/>
              <a:cs typeface="+mj-cs"/>
              <a:sym typeface="Helvetica Light"/>
            </a:endParaRPr>
          </a:p>
          <a:p>
            <a:pPr marL="0" marR="0" indent="0" defTabSz="821531" rtl="0" fontAlgn="auto" latinLnBrk="0" hangingPunct="0">
              <a:lnSpc>
                <a:spcPct val="100000"/>
              </a:lnSpc>
              <a:spcBef>
                <a:spcPts val="0"/>
              </a:spcBef>
              <a:spcAft>
                <a:spcPts val="0"/>
              </a:spcAft>
              <a:buClrTx/>
              <a:buSzTx/>
              <a:buFontTx/>
              <a:buNone/>
              <a:tabLst/>
            </a:pPr>
            <a:r>
              <a:rPr kumimoji="0" lang="ru-RU" sz="2000" b="0" i="0" u="none" strike="noStrike" cap="none" spc="0" normalizeH="0" baseline="0" dirty="0">
                <a:ln>
                  <a:noFill/>
                </a:ln>
                <a:solidFill>
                  <a:srgbClr val="000000"/>
                </a:solidFill>
                <a:effectLst/>
                <a:uFillTx/>
                <a:latin typeface="+mj-lt"/>
                <a:ea typeface="+mj-ea"/>
                <a:cs typeface="+mj-cs"/>
                <a:sym typeface="Helvetica Light"/>
              </a:rPr>
              <a:t>и все время над одной страной</a:t>
            </a:r>
            <a:r>
              <a:rPr lang="en-US" sz="2000" dirty="0">
                <a:solidFill>
                  <a:srgbClr val="000000"/>
                </a:solidFill>
                <a:latin typeface="+mj-lt"/>
                <a:ea typeface="+mj-ea"/>
                <a:cs typeface="+mj-cs"/>
                <a:sym typeface="Helvetica Light"/>
              </a:rPr>
              <a:t>” </a:t>
            </a:r>
            <a:r>
              <a:rPr kumimoji="0" lang="en-US" sz="2000" b="0" i="0" u="none" strike="noStrike" cap="none" spc="0" normalizeH="0" baseline="0" dirty="0">
                <a:ln>
                  <a:noFill/>
                </a:ln>
                <a:solidFill>
                  <a:srgbClr val="000000"/>
                </a:solidFill>
                <a:effectLst/>
                <a:uFillTx/>
                <a:latin typeface="+mj-lt"/>
                <a:ea typeface="+mj-ea"/>
                <a:cs typeface="+mj-cs"/>
                <a:sym typeface="Helvetica Light"/>
              </a:rPr>
              <a:t>(?</a:t>
            </a:r>
            <a:r>
              <a:rPr lang="ru-RU" sz="2000" dirty="0" err="1">
                <a:solidFill>
                  <a:srgbClr val="000000"/>
                </a:solidFill>
                <a:latin typeface="+mj-lt"/>
                <a:ea typeface="+mj-ea"/>
                <a:cs typeface="+mj-cs"/>
                <a:sym typeface="Helvetica Light"/>
              </a:rPr>
              <a:t>Масахиса</a:t>
            </a:r>
            <a:r>
              <a:rPr kumimoji="0" lang="en-US" sz="2000" b="0" i="0" u="none" strike="noStrike" cap="none" spc="0" normalizeH="0" baseline="0" dirty="0">
                <a:ln>
                  <a:noFill/>
                </a:ln>
                <a:solidFill>
                  <a:srgbClr val="000000"/>
                </a:solidFill>
                <a:effectLst/>
                <a:uFillTx/>
                <a:latin typeface="+mj-lt"/>
                <a:ea typeface="+mj-ea"/>
                <a:cs typeface="+mj-cs"/>
                <a:sym typeface="Helvetica Light"/>
              </a:rPr>
              <a:t> </a:t>
            </a:r>
            <a:r>
              <a:rPr kumimoji="0" lang="ru-RU" sz="2000" b="0" i="0" u="none" strike="noStrike" cap="none" spc="0" normalizeH="0" baseline="0" dirty="0" err="1">
                <a:ln>
                  <a:noFill/>
                </a:ln>
                <a:solidFill>
                  <a:srgbClr val="000000"/>
                </a:solidFill>
                <a:effectLst/>
                <a:uFillTx/>
                <a:latin typeface="+mj-lt"/>
                <a:ea typeface="+mj-ea"/>
                <a:cs typeface="+mj-cs"/>
                <a:sym typeface="Helvetica Light"/>
              </a:rPr>
              <a:t>Фуджита</a:t>
            </a:r>
            <a:r>
              <a:rPr lang="en-US" sz="2000" dirty="0">
                <a:solidFill>
                  <a:srgbClr val="000000"/>
                </a:solidFill>
                <a:latin typeface="+mj-lt"/>
                <a:ea typeface="+mj-ea"/>
                <a:cs typeface="+mj-cs"/>
                <a:sym typeface="Helvetica Light"/>
              </a:rPr>
              <a:t>)</a:t>
            </a:r>
            <a:endParaRPr kumimoji="0" lang="en-US" sz="2000" b="0" i="0" u="none" strike="noStrike" cap="none" spc="0" normalizeH="0" baseline="0" dirty="0">
              <a:ln>
                <a:noFill/>
              </a:ln>
              <a:solidFill>
                <a:srgbClr val="000000"/>
              </a:solidFill>
              <a:effectLst/>
              <a:uFillTx/>
              <a:latin typeface="+mj-lt"/>
              <a:ea typeface="+mj-ea"/>
              <a:cs typeface="+mj-cs"/>
              <a:sym typeface="Helvetica Light"/>
            </a:endParaRPr>
          </a:p>
        </p:txBody>
      </p:sp>
      <p:pic>
        <p:nvPicPr>
          <p:cNvPr id="12" name="Рисунок 11">
            <a:extLst>
              <a:ext uri="{FF2B5EF4-FFF2-40B4-BE49-F238E27FC236}">
                <a16:creationId xmlns:a16="http://schemas.microsoft.com/office/drawing/2014/main" id="{C2913167-1EEB-40D8-89CF-5F941CF68F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22" t="5482" r="2751" b="3255"/>
          <a:stretch/>
        </p:blipFill>
        <p:spPr>
          <a:xfrm>
            <a:off x="210871" y="2440604"/>
            <a:ext cx="5285966" cy="3840446"/>
          </a:xfrm>
          <a:prstGeom prst="rect">
            <a:avLst/>
          </a:prstGeom>
        </p:spPr>
      </p:pic>
      <p:pic>
        <p:nvPicPr>
          <p:cNvPr id="6" name="Рисунок 5" descr="Изображение выглядит как внешний, здание, город, вода&#10;&#10;Автоматически созданное описание">
            <a:extLst>
              <a:ext uri="{FF2B5EF4-FFF2-40B4-BE49-F238E27FC236}">
                <a16:creationId xmlns:a16="http://schemas.microsoft.com/office/drawing/2014/main" id="{664EBBCC-D3A9-4028-BDBF-D2F2B810482C}"/>
              </a:ext>
            </a:extLst>
          </p:cNvPr>
          <p:cNvPicPr>
            <a:picLocks noChangeAspect="1"/>
          </p:cNvPicPr>
          <p:nvPr/>
        </p:nvPicPr>
        <p:blipFill>
          <a:blip r:embed="rId4"/>
          <a:stretch>
            <a:fillRect/>
          </a:stretch>
        </p:blipFill>
        <p:spPr>
          <a:xfrm>
            <a:off x="5496838" y="2969546"/>
            <a:ext cx="3274200" cy="2454123"/>
          </a:xfrm>
          <a:prstGeom prst="rect">
            <a:avLst/>
          </a:prstGeom>
        </p:spPr>
      </p:pic>
      <p:pic>
        <p:nvPicPr>
          <p:cNvPr id="16" name="Рисунок 15">
            <a:extLst>
              <a:ext uri="{FF2B5EF4-FFF2-40B4-BE49-F238E27FC236}">
                <a16:creationId xmlns:a16="http://schemas.microsoft.com/office/drawing/2014/main" id="{48DC00E4-556D-4C18-88B9-AE4829239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2902" y="2969546"/>
            <a:ext cx="3379098" cy="2435475"/>
          </a:xfrm>
          <a:prstGeom prst="rect">
            <a:avLst/>
          </a:prstGeom>
        </p:spPr>
      </p:pic>
      <p:sp>
        <p:nvSpPr>
          <p:cNvPr id="17" name="TextBox 16">
            <a:extLst>
              <a:ext uri="{FF2B5EF4-FFF2-40B4-BE49-F238E27FC236}">
                <a16:creationId xmlns:a16="http://schemas.microsoft.com/office/drawing/2014/main" id="{7D3F59B5-8FC3-4C3F-AF82-A6A897818E3A}"/>
              </a:ext>
            </a:extLst>
          </p:cNvPr>
          <p:cNvSpPr txBox="1"/>
          <p:nvPr/>
        </p:nvSpPr>
        <p:spPr>
          <a:xfrm>
            <a:off x="5977126" y="5285495"/>
            <a:ext cx="2075888"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ctr" defTabSz="821531" hangingPunct="0"/>
            <a:r>
              <a:rPr lang="en-US" sz="1100" dirty="0">
                <a:latin typeface="+mj-lt"/>
                <a:hlinkClick r:id="rId6"/>
              </a:rPr>
              <a:t>https://commons.wikimedia.org</a:t>
            </a:r>
            <a:r>
              <a:rPr lang="en-US" dirty="0">
                <a:hlinkClick r:id="rId6"/>
              </a:rPr>
              <a:t>/</a:t>
            </a:r>
            <a:endParaRPr kumimoji="0" lang="en-US" b="1" i="0" u="none" strike="noStrike" cap="none" spc="0" normalizeH="0" baseline="0" dirty="0">
              <a:ln>
                <a:noFill/>
              </a:ln>
              <a:solidFill>
                <a:srgbClr val="000000"/>
              </a:solidFill>
              <a:effectLst/>
              <a:uFillTx/>
              <a:latin typeface="+mj-lt"/>
              <a:ea typeface="+mj-ea"/>
              <a:cs typeface="+mj-cs"/>
              <a:sym typeface="Helvetica Light"/>
            </a:endParaRPr>
          </a:p>
        </p:txBody>
      </p:sp>
      <p:sp>
        <p:nvSpPr>
          <p:cNvPr id="7" name="TextBox 6">
            <a:extLst>
              <a:ext uri="{FF2B5EF4-FFF2-40B4-BE49-F238E27FC236}">
                <a16:creationId xmlns:a16="http://schemas.microsoft.com/office/drawing/2014/main" id="{E7994485-1582-4815-A8BE-366ECBE55829}"/>
              </a:ext>
            </a:extLst>
          </p:cNvPr>
          <p:cNvSpPr txBox="1"/>
          <p:nvPr/>
        </p:nvSpPr>
        <p:spPr>
          <a:xfrm>
            <a:off x="6406207" y="2533167"/>
            <a:ext cx="1455462"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sz="2000" dirty="0">
                <a:solidFill>
                  <a:srgbClr val="000000"/>
                </a:solidFill>
                <a:latin typeface="+mj-lt"/>
                <a:ea typeface="+mj-ea"/>
                <a:cs typeface="+mj-cs"/>
                <a:sym typeface="Helvetica Light"/>
              </a:rPr>
              <a:t>Это Россия</a:t>
            </a:r>
            <a:endParaRPr kumimoji="0" lang="en-US" sz="2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20" name="TextBox 19">
            <a:extLst>
              <a:ext uri="{FF2B5EF4-FFF2-40B4-BE49-F238E27FC236}">
                <a16:creationId xmlns:a16="http://schemas.microsoft.com/office/drawing/2014/main" id="{48C5664B-6D67-4B40-A5DC-A05D21E0BCB4}"/>
              </a:ext>
            </a:extLst>
          </p:cNvPr>
          <p:cNvSpPr txBox="1"/>
          <p:nvPr/>
        </p:nvSpPr>
        <p:spPr>
          <a:xfrm>
            <a:off x="9599287" y="2533167"/>
            <a:ext cx="1806327" cy="4520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sz="2000" dirty="0">
                <a:solidFill>
                  <a:srgbClr val="000000"/>
                </a:solidFill>
                <a:latin typeface="+mj-lt"/>
                <a:ea typeface="+mj-ea"/>
                <a:cs typeface="+mj-cs"/>
                <a:sym typeface="Helvetica Light"/>
              </a:rPr>
              <a:t>и это тоже она</a:t>
            </a:r>
            <a:endParaRPr kumimoji="0" lang="en-US" sz="2000" b="0" i="0" u="none" strike="noStrike" cap="none" spc="0" normalizeH="0" baseline="0" dirty="0">
              <a:ln>
                <a:noFill/>
              </a:ln>
              <a:solidFill>
                <a:srgbClr val="000000"/>
              </a:solidFill>
              <a:effectLst/>
              <a:uFillTx/>
              <a:latin typeface="+mj-lt"/>
              <a:ea typeface="+mj-ea"/>
              <a:cs typeface="+mj-cs"/>
              <a:sym typeface="Helvetica Light"/>
            </a:endParaRPr>
          </a:p>
        </p:txBody>
      </p:sp>
    </p:spTree>
    <p:extLst>
      <p:ext uri="{BB962C8B-B14F-4D97-AF65-F5344CB8AC3E}">
        <p14:creationId xmlns:p14="http://schemas.microsoft.com/office/powerpoint/2010/main" val="32821074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366994" y="100402"/>
            <a:ext cx="9220263"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3200" b="1" cap="all" dirty="0">
                <a:solidFill>
                  <a:srgbClr val="253957"/>
                </a:solidFill>
                <a:sym typeface="Arial Narrow"/>
              </a:rPr>
              <a:t>Общественная география</a:t>
            </a:r>
            <a:endParaRPr lang="en-US" sz="3200" b="1" cap="all" dirty="0">
              <a:solidFill>
                <a:srgbClr val="253957"/>
              </a:solidFill>
              <a:sym typeface="Arial Narrow"/>
            </a:endParaRPr>
          </a:p>
          <a:p>
            <a:pPr>
              <a:defRPr sz="7000" b="1" cap="all">
                <a:solidFill>
                  <a:srgbClr val="253957"/>
                </a:solidFill>
                <a:latin typeface="+mn-lt"/>
                <a:ea typeface="+mn-ea"/>
                <a:cs typeface="+mn-cs"/>
                <a:sym typeface="Arial Narrow"/>
              </a:defRPr>
            </a:pPr>
            <a:r>
              <a:rPr lang="ru-RU" sz="3200" b="1" cap="all" dirty="0">
                <a:solidFill>
                  <a:srgbClr val="253957"/>
                </a:solidFill>
                <a:sym typeface="Arial Narrow"/>
              </a:rPr>
              <a:t>Пространство и место (</a:t>
            </a:r>
            <a:r>
              <a:rPr lang="en-US" sz="3200" b="1" cap="all" dirty="0">
                <a:solidFill>
                  <a:srgbClr val="253957"/>
                </a:solidFill>
                <a:sym typeface="Arial Narrow"/>
              </a:rPr>
              <a:t>Space and place)</a:t>
            </a:r>
            <a:endParaRPr lang="ru-RU" sz="3200" b="1" cap="all" dirty="0">
              <a:solidFill>
                <a:srgbClr val="253957"/>
              </a:solidFill>
              <a:sym typeface="Arial Narrow"/>
            </a:endParaRPr>
          </a:p>
          <a:p>
            <a:pPr algn="l">
              <a:defRPr sz="7000" b="1" cap="all">
                <a:solidFill>
                  <a:srgbClr val="253957"/>
                </a:solidFill>
                <a:latin typeface="+mn-lt"/>
                <a:ea typeface="+mn-ea"/>
                <a:cs typeface="+mn-cs"/>
                <a:sym typeface="Arial Narrow"/>
              </a:defRPr>
            </a:pPr>
            <a:endParaRPr lang="ru-RU" sz="3200" b="1" cap="all" dirty="0">
              <a:solidFill>
                <a:srgbClr val="253957"/>
              </a:solidFill>
              <a:sym typeface="Arial Narrow"/>
            </a:endParaRP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7" name="Прямоугольник 6">
            <a:extLst>
              <a:ext uri="{FF2B5EF4-FFF2-40B4-BE49-F238E27FC236}">
                <a16:creationId xmlns:a16="http://schemas.microsoft.com/office/drawing/2014/main" id="{36FD40A1-62F9-40A6-B590-38D0C7734E91}"/>
              </a:ext>
            </a:extLst>
          </p:cNvPr>
          <p:cNvSpPr/>
          <p:nvPr/>
        </p:nvSpPr>
        <p:spPr>
          <a:xfrm>
            <a:off x="224217" y="2793848"/>
            <a:ext cx="7191094" cy="1815882"/>
          </a:xfrm>
          <a:prstGeom prst="rect">
            <a:avLst/>
          </a:prstGeom>
        </p:spPr>
        <p:txBody>
          <a:bodyPr wrap="square">
            <a:spAutoFit/>
          </a:bodyPr>
          <a:lstStyle/>
          <a:p>
            <a:pPr algn="ctr"/>
            <a:r>
              <a:rPr lang="en-US" sz="2800" dirty="0" err="1">
                <a:latin typeface="+mj-lt"/>
              </a:rPr>
              <a:t>взаимосвяз</a:t>
            </a:r>
            <a:r>
              <a:rPr lang="ru-RU" sz="2800" dirty="0">
                <a:latin typeface="+mj-lt"/>
              </a:rPr>
              <a:t>и</a:t>
            </a:r>
            <a:r>
              <a:rPr lang="en-US" sz="2800" dirty="0">
                <a:latin typeface="+mj-lt"/>
              </a:rPr>
              <a:t> </a:t>
            </a:r>
            <a:r>
              <a:rPr lang="en-US" sz="2800" dirty="0" err="1">
                <a:latin typeface="+mj-lt"/>
              </a:rPr>
              <a:t>между</a:t>
            </a:r>
            <a:r>
              <a:rPr lang="en-US" sz="2800" dirty="0">
                <a:latin typeface="+mj-lt"/>
              </a:rPr>
              <a:t> </a:t>
            </a:r>
            <a:r>
              <a:rPr lang="ru-RU" sz="2800" dirty="0">
                <a:latin typeface="+mj-lt"/>
              </a:rPr>
              <a:t>обществом/местом (</a:t>
            </a:r>
            <a:r>
              <a:rPr lang="en-US" sz="2800" dirty="0">
                <a:latin typeface="+mj-lt"/>
              </a:rPr>
              <a:t>place)</a:t>
            </a:r>
            <a:r>
              <a:rPr lang="ru-RU" sz="2800" dirty="0">
                <a:latin typeface="+mj-lt"/>
              </a:rPr>
              <a:t>/</a:t>
            </a:r>
            <a:r>
              <a:rPr lang="en-US" sz="2800" dirty="0" err="1">
                <a:latin typeface="+mj-lt"/>
              </a:rPr>
              <a:t>окружающей</a:t>
            </a:r>
            <a:r>
              <a:rPr lang="en-US" sz="2800" dirty="0">
                <a:latin typeface="+mj-lt"/>
              </a:rPr>
              <a:t> </a:t>
            </a:r>
            <a:r>
              <a:rPr lang="en-US" sz="2800" dirty="0" err="1">
                <a:latin typeface="+mj-lt"/>
              </a:rPr>
              <a:t>средой</a:t>
            </a:r>
            <a:r>
              <a:rPr lang="en-US" sz="2800" dirty="0">
                <a:latin typeface="+mj-lt"/>
              </a:rPr>
              <a:t> (environment)</a:t>
            </a:r>
          </a:p>
          <a:p>
            <a:pPr algn="ctr"/>
            <a:r>
              <a:rPr lang="en-US" sz="2800" dirty="0">
                <a:latin typeface="+mj-lt"/>
              </a:rPr>
              <a:t> </a:t>
            </a:r>
            <a:r>
              <a:rPr lang="ru-RU" sz="2800" dirty="0">
                <a:latin typeface="+mj-lt"/>
              </a:rPr>
              <a:t>и их </a:t>
            </a:r>
            <a:r>
              <a:rPr lang="en-US" sz="2800" dirty="0" err="1">
                <a:latin typeface="+mj-lt"/>
              </a:rPr>
              <a:t>различ</a:t>
            </a:r>
            <a:r>
              <a:rPr lang="ru-RU" sz="2800" dirty="0" err="1">
                <a:latin typeface="+mj-lt"/>
              </a:rPr>
              <a:t>ия</a:t>
            </a:r>
            <a:r>
              <a:rPr lang="en-US" sz="2800" dirty="0">
                <a:latin typeface="+mj-lt"/>
              </a:rPr>
              <a:t> в </a:t>
            </a:r>
            <a:r>
              <a:rPr lang="en-US" sz="2800" dirty="0" err="1">
                <a:latin typeface="+mj-lt"/>
              </a:rPr>
              <a:t>пространственном</a:t>
            </a:r>
            <a:r>
              <a:rPr lang="en-US" sz="2800" dirty="0">
                <a:latin typeface="+mj-lt"/>
              </a:rPr>
              <a:t> и </a:t>
            </a:r>
            <a:r>
              <a:rPr lang="en-US" sz="2800" dirty="0" err="1">
                <a:latin typeface="+mj-lt"/>
              </a:rPr>
              <a:t>временном</a:t>
            </a:r>
            <a:r>
              <a:rPr lang="en-US" sz="2800" dirty="0">
                <a:latin typeface="+mj-lt"/>
              </a:rPr>
              <a:t> </a:t>
            </a:r>
            <a:r>
              <a:rPr lang="en-US" sz="2800" dirty="0" err="1">
                <a:latin typeface="+mj-lt"/>
              </a:rPr>
              <a:t>разрезе</a:t>
            </a:r>
            <a:endParaRPr lang="en-US" sz="2800" dirty="0">
              <a:latin typeface="+mj-lt"/>
            </a:endParaRPr>
          </a:p>
        </p:txBody>
      </p:sp>
      <p:sp>
        <p:nvSpPr>
          <p:cNvPr id="12" name="Прямоугольник 11">
            <a:extLst>
              <a:ext uri="{FF2B5EF4-FFF2-40B4-BE49-F238E27FC236}">
                <a16:creationId xmlns:a16="http://schemas.microsoft.com/office/drawing/2014/main" id="{1BF7C217-25CB-4E99-BE23-D45197794CED}"/>
              </a:ext>
            </a:extLst>
          </p:cNvPr>
          <p:cNvSpPr/>
          <p:nvPr/>
        </p:nvSpPr>
        <p:spPr>
          <a:xfrm>
            <a:off x="224217" y="2334083"/>
            <a:ext cx="7191095" cy="2735412"/>
          </a:xfrm>
          <a:prstGeom prst="rect">
            <a:avLst/>
          </a:prstGeom>
          <a:noFill/>
          <a:ln w="38100" cap="flat">
            <a:solidFill>
              <a:srgbClr val="C00000"/>
            </a:solidFill>
            <a:prstDash val="dash"/>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j-lt"/>
              <a:ea typeface="+mj-ea"/>
              <a:cs typeface="+mj-cs"/>
              <a:sym typeface="Helvetica Light"/>
            </a:endParaRPr>
          </a:p>
        </p:txBody>
      </p:sp>
      <p:pic>
        <p:nvPicPr>
          <p:cNvPr id="3" name="Рисунок 2" descr="Изображение выглядит как цветок, птица&#10;&#10;Автоматически созданное описание">
            <a:extLst>
              <a:ext uri="{FF2B5EF4-FFF2-40B4-BE49-F238E27FC236}">
                <a16:creationId xmlns:a16="http://schemas.microsoft.com/office/drawing/2014/main" id="{D7191E85-7A82-422E-95A6-5BEA646F38B2}"/>
              </a:ext>
            </a:extLst>
          </p:cNvPr>
          <p:cNvPicPr>
            <a:picLocks noChangeAspect="1"/>
          </p:cNvPicPr>
          <p:nvPr/>
        </p:nvPicPr>
        <p:blipFill>
          <a:blip r:embed="rId3"/>
          <a:stretch>
            <a:fillRect/>
          </a:stretch>
        </p:blipFill>
        <p:spPr>
          <a:xfrm>
            <a:off x="7828908" y="2211951"/>
            <a:ext cx="3996593" cy="2979676"/>
          </a:xfrm>
          <a:prstGeom prst="rect">
            <a:avLst/>
          </a:prstGeom>
        </p:spPr>
      </p:pic>
      <p:sp>
        <p:nvSpPr>
          <p:cNvPr id="6" name="TextBox 5">
            <a:extLst>
              <a:ext uri="{FF2B5EF4-FFF2-40B4-BE49-F238E27FC236}">
                <a16:creationId xmlns:a16="http://schemas.microsoft.com/office/drawing/2014/main" id="{C8C60CD8-4173-4683-894D-48E9F14B2C03}"/>
              </a:ext>
            </a:extLst>
          </p:cNvPr>
          <p:cNvSpPr txBox="1"/>
          <p:nvPr/>
        </p:nvSpPr>
        <p:spPr>
          <a:xfrm>
            <a:off x="4311566" y="5306523"/>
            <a:ext cx="7940699"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sz="3200" dirty="0">
                <a:solidFill>
                  <a:srgbClr val="000000"/>
                </a:solidFill>
                <a:latin typeface="+mj-lt"/>
                <a:ea typeface="+mj-ea"/>
                <a:cs typeface="+mj-cs"/>
                <a:sym typeface="Helvetica Light"/>
              </a:rPr>
              <a:t>Социальное</a:t>
            </a:r>
            <a:r>
              <a:rPr lang="en-US" sz="3200" dirty="0">
                <a:solidFill>
                  <a:srgbClr val="000000"/>
                </a:solidFill>
                <a:latin typeface="+mj-lt"/>
                <a:ea typeface="+mj-ea"/>
                <a:cs typeface="+mj-cs"/>
                <a:sym typeface="Helvetica Light"/>
              </a:rPr>
              <a:t> “</a:t>
            </a:r>
            <a:r>
              <a:rPr lang="ru-RU" sz="3200" dirty="0">
                <a:solidFill>
                  <a:srgbClr val="000000"/>
                </a:solidFill>
                <a:latin typeface="+mj-lt"/>
                <a:ea typeface="+mj-ea"/>
                <a:cs typeface="+mj-cs"/>
                <a:sym typeface="Helvetica Light"/>
              </a:rPr>
              <a:t>производство</a:t>
            </a:r>
            <a:r>
              <a:rPr lang="en-US" sz="3200" dirty="0">
                <a:solidFill>
                  <a:srgbClr val="000000"/>
                </a:solidFill>
                <a:latin typeface="+mj-lt"/>
                <a:ea typeface="+mj-ea"/>
                <a:cs typeface="+mj-cs"/>
                <a:sym typeface="Helvetica Light"/>
              </a:rPr>
              <a:t>”</a:t>
            </a:r>
            <a:r>
              <a:rPr lang="ru-RU" sz="3200" dirty="0">
                <a:solidFill>
                  <a:srgbClr val="000000"/>
                </a:solidFill>
                <a:latin typeface="+mj-lt"/>
                <a:ea typeface="+mj-ea"/>
                <a:cs typeface="+mj-cs"/>
                <a:sym typeface="Helvetica Light"/>
              </a:rPr>
              <a:t> пространства</a:t>
            </a:r>
            <a:endParaRPr lang="en-US" sz="3200" dirty="0">
              <a:solidFill>
                <a:srgbClr val="000000"/>
              </a:solidFill>
              <a:latin typeface="+mj-lt"/>
              <a:ea typeface="+mj-ea"/>
              <a:cs typeface="+mj-cs"/>
              <a:sym typeface="Helvetica Light"/>
            </a:endParaRPr>
          </a:p>
          <a:p>
            <a:pPr algn="ctr" defTabSz="821531" hangingPunct="0"/>
            <a:r>
              <a:rPr lang="en-US" sz="2000" dirty="0">
                <a:solidFill>
                  <a:srgbClr val="000000"/>
                </a:solidFill>
                <a:latin typeface="+mj-lt"/>
                <a:ea typeface="+mj-ea"/>
                <a:cs typeface="+mj-cs"/>
                <a:sym typeface="Helvetica Light"/>
              </a:rPr>
              <a:t>(Lefebvre, 1991</a:t>
            </a:r>
            <a:r>
              <a:rPr lang="ru-RU" sz="2000" dirty="0">
                <a:solidFill>
                  <a:srgbClr val="000000"/>
                </a:solidFill>
                <a:latin typeface="+mj-lt"/>
                <a:ea typeface="+mj-ea"/>
                <a:cs typeface="+mj-cs"/>
                <a:sym typeface="Helvetica Light"/>
              </a:rPr>
              <a:t>)</a:t>
            </a:r>
            <a:endParaRPr kumimoji="0" lang="en-US" sz="2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10"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a:extLst>
              <a:ext uri="{FF2B5EF4-FFF2-40B4-BE49-F238E27FC236}">
                <a16:creationId xmlns:a16="http://schemas.microsoft.com/office/drawing/2014/main" id="{1C245664-4053-40D4-AE7D-AC17906C6DE9}"/>
              </a:ext>
            </a:extLst>
          </p:cNvPr>
          <p:cNvSpPr txBox="1"/>
          <p:nvPr/>
        </p:nvSpPr>
        <p:spPr>
          <a:xfrm>
            <a:off x="3481569" y="1420946"/>
            <a:ext cx="5723787" cy="10592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2800">
                <a:solidFill>
                  <a:srgbClr val="253957"/>
                </a:solidFill>
                <a:latin typeface="+mn-lt"/>
                <a:ea typeface="+mn-ea"/>
                <a:cs typeface="+mn-cs"/>
                <a:sym typeface="Arial Narrow"/>
              </a:defRPr>
            </a:pPr>
            <a:r>
              <a:rPr lang="en-US" b="1" dirty="0">
                <a:solidFill>
                  <a:srgbClr val="253957"/>
                </a:solidFill>
                <a:latin typeface="+mj-lt"/>
              </a:rPr>
              <a:t>Human Geography ≠ Area studies</a:t>
            </a:r>
            <a:endParaRPr lang="ru-RU" sz="2000" b="1" dirty="0">
              <a:latin typeface="+mj-lt"/>
            </a:endParaRPr>
          </a:p>
        </p:txBody>
      </p:sp>
    </p:spTree>
    <p:extLst>
      <p:ext uri="{BB962C8B-B14F-4D97-AF65-F5344CB8AC3E}">
        <p14:creationId xmlns:p14="http://schemas.microsoft.com/office/powerpoint/2010/main" val="102217602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287384" y="360813"/>
            <a:ext cx="6048364"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3200" b="1" cap="all" dirty="0">
                <a:solidFill>
                  <a:srgbClr val="253957"/>
                </a:solidFill>
                <a:sym typeface="Arial Narrow"/>
              </a:rPr>
              <a:t>Общественная география</a:t>
            </a:r>
          </a:p>
        </p:txBody>
      </p:sp>
      <p:sp>
        <p:nvSpPr>
          <p:cNvPr id="2" name="Прямоугольник 1">
            <a:extLst>
              <a:ext uri="{FF2B5EF4-FFF2-40B4-BE49-F238E27FC236}">
                <a16:creationId xmlns:a16="http://schemas.microsoft.com/office/drawing/2014/main" id="{EE892063-F857-41EC-9B54-27C46594E3D8}"/>
              </a:ext>
            </a:extLst>
          </p:cNvPr>
          <p:cNvSpPr/>
          <p:nvPr/>
        </p:nvSpPr>
        <p:spPr>
          <a:xfrm>
            <a:off x="1287384" y="1892901"/>
            <a:ext cx="3184989"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a:ln>
                  <a:noFill/>
                </a:ln>
                <a:solidFill>
                  <a:srgbClr val="FFFFFF"/>
                </a:solidFill>
                <a:effectLst/>
                <a:uFillTx/>
                <a:latin typeface="+mj-lt"/>
                <a:ea typeface="+mj-ea"/>
                <a:cs typeface="+mj-cs"/>
                <a:sym typeface="Helvetica Light"/>
              </a:rPr>
              <a:t>Экономическая</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9" name="Прямоугольник 8">
            <a:extLst>
              <a:ext uri="{FF2B5EF4-FFF2-40B4-BE49-F238E27FC236}">
                <a16:creationId xmlns:a16="http://schemas.microsoft.com/office/drawing/2014/main" id="{751225D2-7A8B-4989-AC16-1D61C7CB6207}"/>
              </a:ext>
            </a:extLst>
          </p:cNvPr>
          <p:cNvSpPr/>
          <p:nvPr/>
        </p:nvSpPr>
        <p:spPr>
          <a:xfrm>
            <a:off x="1287384" y="2846540"/>
            <a:ext cx="3184989"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a:ln>
                  <a:noFill/>
                </a:ln>
                <a:solidFill>
                  <a:srgbClr val="FFFFFF"/>
                </a:solidFill>
                <a:effectLst/>
                <a:uFillTx/>
                <a:latin typeface="+mj-lt"/>
                <a:ea typeface="+mj-ea"/>
                <a:cs typeface="+mj-cs"/>
                <a:sym typeface="Helvetica Light"/>
              </a:rPr>
              <a:t>Социальная</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0" name="Прямоугольник 9">
            <a:extLst>
              <a:ext uri="{FF2B5EF4-FFF2-40B4-BE49-F238E27FC236}">
                <a16:creationId xmlns:a16="http://schemas.microsoft.com/office/drawing/2014/main" id="{77E2A0B7-B0C8-48FD-8721-8C5DDD60E0D2}"/>
              </a:ext>
            </a:extLst>
          </p:cNvPr>
          <p:cNvSpPr/>
          <p:nvPr/>
        </p:nvSpPr>
        <p:spPr>
          <a:xfrm>
            <a:off x="1287384" y="3811414"/>
            <a:ext cx="3184989"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a:ln>
                  <a:noFill/>
                </a:ln>
                <a:solidFill>
                  <a:srgbClr val="FFFFFF"/>
                </a:solidFill>
                <a:effectLst/>
                <a:uFillTx/>
                <a:latin typeface="+mj-lt"/>
                <a:ea typeface="+mj-ea"/>
                <a:cs typeface="+mj-cs"/>
                <a:sym typeface="Helvetica Light"/>
              </a:rPr>
              <a:t>Политическая</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3" name="Прямоугольник 12">
            <a:extLst>
              <a:ext uri="{FF2B5EF4-FFF2-40B4-BE49-F238E27FC236}">
                <a16:creationId xmlns:a16="http://schemas.microsoft.com/office/drawing/2014/main" id="{A287B98A-9E18-4B5E-8FD1-CA8C4E3CAB05}"/>
              </a:ext>
            </a:extLst>
          </p:cNvPr>
          <p:cNvSpPr/>
          <p:nvPr/>
        </p:nvSpPr>
        <p:spPr>
          <a:xfrm>
            <a:off x="1287384" y="4754545"/>
            <a:ext cx="3184989"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a:ln>
                  <a:noFill/>
                </a:ln>
                <a:solidFill>
                  <a:srgbClr val="FFFFFF"/>
                </a:solidFill>
                <a:effectLst/>
                <a:uFillTx/>
                <a:latin typeface="+mj-lt"/>
                <a:ea typeface="+mj-ea"/>
                <a:cs typeface="+mj-cs"/>
                <a:sym typeface="Helvetica Light"/>
              </a:rPr>
              <a:t>Культурная</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4" name="Прямоугольник 13">
            <a:extLst>
              <a:ext uri="{FF2B5EF4-FFF2-40B4-BE49-F238E27FC236}">
                <a16:creationId xmlns:a16="http://schemas.microsoft.com/office/drawing/2014/main" id="{4184E25E-4069-427E-87FD-315F5256AFC9}"/>
              </a:ext>
            </a:extLst>
          </p:cNvPr>
          <p:cNvSpPr/>
          <p:nvPr/>
        </p:nvSpPr>
        <p:spPr>
          <a:xfrm>
            <a:off x="324055" y="5608224"/>
            <a:ext cx="3184989"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a:ln>
                  <a:noFill/>
                </a:ln>
                <a:solidFill>
                  <a:srgbClr val="FFFFFF"/>
                </a:solidFill>
                <a:effectLst/>
                <a:uFillTx/>
                <a:latin typeface="+mj-lt"/>
                <a:ea typeface="+mj-ea"/>
                <a:cs typeface="+mj-cs"/>
                <a:sym typeface="Helvetica Light"/>
              </a:rPr>
              <a:t>Историческая</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6" name="Прямоугольник 5">
            <a:extLst>
              <a:ext uri="{FF2B5EF4-FFF2-40B4-BE49-F238E27FC236}">
                <a16:creationId xmlns:a16="http://schemas.microsoft.com/office/drawing/2014/main" id="{917631AD-AC00-479A-A521-C991E5AB79CE}"/>
              </a:ext>
            </a:extLst>
          </p:cNvPr>
          <p:cNvSpPr/>
          <p:nvPr/>
        </p:nvSpPr>
        <p:spPr>
          <a:xfrm>
            <a:off x="0" y="6623998"/>
            <a:ext cx="3833101" cy="246221"/>
          </a:xfrm>
          <a:prstGeom prst="rect">
            <a:avLst/>
          </a:prstGeom>
        </p:spPr>
        <p:txBody>
          <a:bodyPr wrap="none">
            <a:spAutoFit/>
          </a:bodyPr>
          <a:lstStyle/>
          <a:p>
            <a:r>
              <a:rPr lang="en-US" sz="1000" dirty="0">
                <a:latin typeface="+mj-lt"/>
                <a:hlinkClick r:id="rId4"/>
              </a:rPr>
              <a:t>https://www.britannica.com/science/geography/Human-geography</a:t>
            </a:r>
            <a:endParaRPr lang="en-US" sz="1000" dirty="0">
              <a:latin typeface="+mj-lt"/>
            </a:endParaRPr>
          </a:p>
        </p:txBody>
      </p:sp>
      <p:pic>
        <p:nvPicPr>
          <p:cNvPr id="8" name="Рисунок 7" descr="Изображение выглядит как текст&#10;&#10;Автоматически созданное описание">
            <a:extLst>
              <a:ext uri="{FF2B5EF4-FFF2-40B4-BE49-F238E27FC236}">
                <a16:creationId xmlns:a16="http://schemas.microsoft.com/office/drawing/2014/main" id="{8940A9F6-8147-4020-97D4-02AC51F33636}"/>
              </a:ext>
            </a:extLst>
          </p:cNvPr>
          <p:cNvPicPr>
            <a:picLocks noChangeAspect="1"/>
          </p:cNvPicPr>
          <p:nvPr/>
        </p:nvPicPr>
        <p:blipFill>
          <a:blip r:embed="rId5"/>
          <a:stretch>
            <a:fillRect/>
          </a:stretch>
        </p:blipFill>
        <p:spPr>
          <a:xfrm>
            <a:off x="5303016" y="2179149"/>
            <a:ext cx="6195060" cy="3694176"/>
          </a:xfrm>
          <a:prstGeom prst="rect">
            <a:avLst/>
          </a:prstGeom>
        </p:spPr>
      </p:pic>
      <p:sp>
        <p:nvSpPr>
          <p:cNvPr id="15" name="TextBox 14">
            <a:extLst>
              <a:ext uri="{FF2B5EF4-FFF2-40B4-BE49-F238E27FC236}">
                <a16:creationId xmlns:a16="http://schemas.microsoft.com/office/drawing/2014/main" id="{8C69FEE1-1C6B-4A0C-A506-98F18A0AD01D}"/>
              </a:ext>
            </a:extLst>
          </p:cNvPr>
          <p:cNvSpPr txBox="1"/>
          <p:nvPr/>
        </p:nvSpPr>
        <p:spPr>
          <a:xfrm>
            <a:off x="6170528" y="5956508"/>
            <a:ext cx="4680896" cy="790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algn="ctr" defTabSz="821531" hangingPunct="0"/>
            <a:r>
              <a:rPr lang="it-IT" sz="2400" dirty="0">
                <a:latin typeface="+mj-lt"/>
              </a:rPr>
              <a:t>Pure Diversity ©1993 Mirta Toledo</a:t>
            </a:r>
          </a:p>
          <a:p>
            <a:pPr algn="ctr" defTabSz="821531" hangingPunct="0"/>
            <a:r>
              <a:rPr lang="en-US" sz="1600" dirty="0">
                <a:latin typeface="+mj-lt"/>
                <a:hlinkClick r:id="rId6"/>
              </a:rPr>
              <a:t>https://commons.wikimedia.org</a:t>
            </a:r>
            <a:r>
              <a:rPr lang="en-US" dirty="0">
                <a:hlinkClick r:id="rId6"/>
              </a:rPr>
              <a:t>/</a:t>
            </a:r>
            <a:endParaRPr kumimoji="0" lang="en-US" b="1" i="0" u="none" strike="noStrike" cap="none" spc="0" normalizeH="0" baseline="0" dirty="0">
              <a:ln>
                <a:noFill/>
              </a:ln>
              <a:solidFill>
                <a:srgbClr val="000000"/>
              </a:solidFill>
              <a:effectLst/>
              <a:uFillTx/>
              <a:latin typeface="+mj-lt"/>
              <a:ea typeface="+mj-ea"/>
              <a:cs typeface="+mj-cs"/>
              <a:sym typeface="Helvetica Light"/>
            </a:endParaRPr>
          </a:p>
        </p:txBody>
      </p:sp>
    </p:spTree>
    <p:extLst>
      <p:ext uri="{BB962C8B-B14F-4D97-AF65-F5344CB8AC3E}">
        <p14:creationId xmlns:p14="http://schemas.microsoft.com/office/powerpoint/2010/main" val="15983119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366947" y="96009"/>
            <a:ext cx="10211750"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3200" b="1" cap="all" dirty="0">
                <a:solidFill>
                  <a:srgbClr val="253957"/>
                </a:solidFill>
                <a:sym typeface="Arial Narrow"/>
              </a:rPr>
              <a:t>Специализация Общественная география и пространственные решения: ТРЕКИ</a:t>
            </a: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graphicFrame>
        <p:nvGraphicFramePr>
          <p:cNvPr id="9" name="Таблица 9">
            <a:extLst>
              <a:ext uri="{FF2B5EF4-FFF2-40B4-BE49-F238E27FC236}">
                <a16:creationId xmlns:a16="http://schemas.microsoft.com/office/drawing/2014/main" id="{F633124E-097F-4DE5-9CAD-44AB6D64ADE6}"/>
              </a:ext>
            </a:extLst>
          </p:cNvPr>
          <p:cNvGraphicFramePr>
            <a:graphicFrameLocks noGrp="1"/>
          </p:cNvGraphicFramePr>
          <p:nvPr>
            <p:extLst>
              <p:ext uri="{D42A27DB-BD31-4B8C-83A1-F6EECF244321}">
                <p14:modId xmlns:p14="http://schemas.microsoft.com/office/powerpoint/2010/main" val="1795698982"/>
              </p:ext>
            </p:extLst>
          </p:nvPr>
        </p:nvGraphicFramePr>
        <p:xfrm>
          <a:off x="0" y="1140304"/>
          <a:ext cx="12192000" cy="5687245"/>
        </p:xfrm>
        <a:graphic>
          <a:graphicData uri="http://schemas.openxmlformats.org/drawingml/2006/table">
            <a:tbl>
              <a:tblPr firstRow="1" bandRow="1">
                <a:tableStyleId>{C083E6E3-FA7D-4D7B-A595-EF9225AFEA82}</a:tableStyleId>
              </a:tblPr>
              <a:tblGrid>
                <a:gridCol w="3204284">
                  <a:extLst>
                    <a:ext uri="{9D8B030D-6E8A-4147-A177-3AD203B41FA5}">
                      <a16:colId xmlns:a16="http://schemas.microsoft.com/office/drawing/2014/main" val="3064141899"/>
                    </a:ext>
                  </a:extLst>
                </a:gridCol>
                <a:gridCol w="2246929">
                  <a:extLst>
                    <a:ext uri="{9D8B030D-6E8A-4147-A177-3AD203B41FA5}">
                      <a16:colId xmlns:a16="http://schemas.microsoft.com/office/drawing/2014/main" val="341468947"/>
                    </a:ext>
                  </a:extLst>
                </a:gridCol>
                <a:gridCol w="2246929">
                  <a:extLst>
                    <a:ext uri="{9D8B030D-6E8A-4147-A177-3AD203B41FA5}">
                      <a16:colId xmlns:a16="http://schemas.microsoft.com/office/drawing/2014/main" val="3973334524"/>
                    </a:ext>
                  </a:extLst>
                </a:gridCol>
                <a:gridCol w="2246929">
                  <a:extLst>
                    <a:ext uri="{9D8B030D-6E8A-4147-A177-3AD203B41FA5}">
                      <a16:colId xmlns:a16="http://schemas.microsoft.com/office/drawing/2014/main" val="3139056655"/>
                    </a:ext>
                  </a:extLst>
                </a:gridCol>
                <a:gridCol w="2246929">
                  <a:extLst>
                    <a:ext uri="{9D8B030D-6E8A-4147-A177-3AD203B41FA5}">
                      <a16:colId xmlns:a16="http://schemas.microsoft.com/office/drawing/2014/main" val="138204341"/>
                    </a:ext>
                  </a:extLst>
                </a:gridCol>
              </a:tblGrid>
              <a:tr h="203776">
                <a:tc>
                  <a:txBody>
                    <a:bodyPr/>
                    <a:lstStyle/>
                    <a:p>
                      <a:endParaRPr lang="en-US" sz="2000" b="0" dirty="0">
                        <a:latin typeface="Times New Roman" panose="02020603050405020304" pitchFamily="18" charset="0"/>
                        <a:cs typeface="Times New Roman" panose="02020603050405020304" pitchFamily="18" charset="0"/>
                      </a:endParaRPr>
                    </a:p>
                  </a:txBody>
                  <a:tcPr/>
                </a:tc>
                <a:tc>
                  <a:txBody>
                    <a:bodyPr/>
                    <a:lstStyle/>
                    <a:p>
                      <a:pPr algn="l" fontAlgn="t"/>
                      <a:r>
                        <a:rPr lang="en-US" sz="2000" b="1" i="0" u="none" strike="noStrike" dirty="0">
                          <a:solidFill>
                            <a:srgbClr val="000000"/>
                          </a:solidFill>
                          <a:effectLst/>
                          <a:latin typeface="+mj-lt"/>
                          <a:cs typeface="Times New Roman" panose="02020603050405020304" pitchFamily="18" charset="0"/>
                        </a:rPr>
                        <a:t>1</a:t>
                      </a:r>
                      <a:endParaRPr lang="ru-RU" sz="2000" b="1"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r>
                        <a:rPr lang="en-US" sz="2000" b="1" i="0" u="none" strike="noStrike" dirty="0">
                          <a:solidFill>
                            <a:srgbClr val="000000"/>
                          </a:solidFill>
                          <a:effectLst/>
                          <a:latin typeface="+mj-lt"/>
                          <a:cs typeface="Times New Roman" panose="02020603050405020304" pitchFamily="18" charset="0"/>
                        </a:rPr>
                        <a:t>2</a:t>
                      </a:r>
                      <a:endParaRPr lang="ru-RU" sz="2000" b="1"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r>
                        <a:rPr lang="en-US" sz="2000" b="1" i="0" u="none" strike="noStrike" dirty="0">
                          <a:solidFill>
                            <a:srgbClr val="000000"/>
                          </a:solidFill>
                          <a:effectLst/>
                          <a:latin typeface="+mj-lt"/>
                          <a:cs typeface="Times New Roman" panose="02020603050405020304" pitchFamily="18" charset="0"/>
                        </a:rPr>
                        <a:t>3</a:t>
                      </a:r>
                      <a:endParaRPr lang="ru-RU" sz="2000" b="1"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r>
                        <a:rPr lang="en-US" sz="2000" b="1" i="0" u="none" strike="noStrike" dirty="0">
                          <a:solidFill>
                            <a:srgbClr val="000000"/>
                          </a:solidFill>
                          <a:effectLst/>
                          <a:latin typeface="+mj-lt"/>
                          <a:cs typeface="Times New Roman" panose="02020603050405020304" pitchFamily="18" charset="0"/>
                        </a:rPr>
                        <a:t>4</a:t>
                      </a:r>
                      <a:endParaRPr lang="ru-RU" sz="2000" b="1" i="0" u="none" strike="noStrike" dirty="0">
                        <a:solidFill>
                          <a:srgbClr val="000000"/>
                        </a:solidFill>
                        <a:effectLst/>
                        <a:latin typeface="+mj-lt"/>
                        <a:cs typeface="Times New Roman" panose="02020603050405020304" pitchFamily="18" charset="0"/>
                      </a:endParaRPr>
                    </a:p>
                  </a:txBody>
                  <a:tcPr marL="0" marR="0" marT="0" marB="0"/>
                </a:tc>
                <a:extLst>
                  <a:ext uri="{0D108BD9-81ED-4DB2-BD59-A6C34878D82A}">
                    <a16:rowId xmlns:a16="http://schemas.microsoft.com/office/drawing/2014/main" val="1320499772"/>
                  </a:ext>
                </a:extLst>
              </a:tr>
              <a:tr h="634791">
                <a:tc>
                  <a:txBody>
                    <a:bodyPr/>
                    <a:lstStyle/>
                    <a:p>
                      <a:r>
                        <a:rPr lang="ru-RU" sz="2000" b="0" dirty="0" err="1">
                          <a:latin typeface="+mj-lt"/>
                          <a:cs typeface="Times New Roman" panose="02020603050405020304" pitchFamily="18" charset="0"/>
                        </a:rPr>
                        <a:t>Политолого</a:t>
                      </a:r>
                      <a:r>
                        <a:rPr lang="ru-RU" sz="2000" b="0" dirty="0">
                          <a:latin typeface="+mj-lt"/>
                          <a:cs typeface="Times New Roman" panose="02020603050405020304" pitchFamily="18" charset="0"/>
                        </a:rPr>
                        <a:t>-социологический</a:t>
                      </a:r>
                      <a:endParaRPr lang="en-US" sz="2000" b="0" dirty="0">
                        <a:latin typeface="+mj-lt"/>
                        <a:cs typeface="Times New Roman" panose="02020603050405020304" pitchFamily="18" charset="0"/>
                      </a:endParaRPr>
                    </a:p>
                  </a:txBody>
                  <a:tcPr/>
                </a:tc>
                <a:tc>
                  <a:txBody>
                    <a:bodyPr/>
                    <a:lstStyle/>
                    <a:p>
                      <a:pPr algn="l" fontAlgn="t"/>
                      <a:r>
                        <a:rPr lang="ru-RU" sz="1400" b="0" i="0" u="none" strike="noStrike" dirty="0">
                          <a:solidFill>
                            <a:srgbClr val="000000"/>
                          </a:solidFill>
                          <a:effectLst/>
                          <a:latin typeface="+mj-lt"/>
                          <a:cs typeface="Times New Roman" panose="02020603050405020304" pitchFamily="18" charset="0"/>
                        </a:rPr>
                        <a:t>Введение в социологию</a:t>
                      </a:r>
                    </a:p>
                  </a:txBody>
                  <a:tcPr marL="0" marR="0" marT="0" marB="0"/>
                </a:tc>
                <a:tc>
                  <a:txBody>
                    <a:bodyPr/>
                    <a:lstStyle/>
                    <a:p>
                      <a:pPr algn="l" fontAlgn="t"/>
                      <a:endParaRPr lang="ru-RU" sz="1400" b="0"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r>
                        <a:rPr lang="ru-RU" sz="1400" b="1" i="0" u="none" strike="noStrike">
                          <a:solidFill>
                            <a:srgbClr val="000000"/>
                          </a:solidFill>
                          <a:effectLst/>
                          <a:latin typeface="+mj-lt"/>
                          <a:cs typeface="Times New Roman" panose="02020603050405020304" pitchFamily="18" charset="0"/>
                        </a:rPr>
                        <a:t>Теория и методы социальной географии</a:t>
                      </a:r>
                    </a:p>
                  </a:txBody>
                  <a:tcPr marL="0" marR="0" marT="0" marB="0"/>
                </a:tc>
                <a:tc>
                  <a:txBody>
                    <a:bodyPr/>
                    <a:lstStyle/>
                    <a:p>
                      <a:pPr algn="l" fontAlgn="t"/>
                      <a:r>
                        <a:rPr lang="ru-RU" sz="1400" b="1" i="0" u="none" strike="noStrike" dirty="0">
                          <a:solidFill>
                            <a:srgbClr val="000000"/>
                          </a:solidFill>
                          <a:effectLst/>
                          <a:latin typeface="+mj-lt"/>
                          <a:cs typeface="Times New Roman" panose="02020603050405020304" pitchFamily="18" charset="0"/>
                        </a:rPr>
                        <a:t>Теория и методы политической географии</a:t>
                      </a:r>
                    </a:p>
                  </a:txBody>
                  <a:tcPr marL="0" marR="0" marT="0" marB="0"/>
                </a:tc>
                <a:extLst>
                  <a:ext uri="{0D108BD9-81ED-4DB2-BD59-A6C34878D82A}">
                    <a16:rowId xmlns:a16="http://schemas.microsoft.com/office/drawing/2014/main" val="1712115287"/>
                  </a:ext>
                </a:extLst>
              </a:tr>
              <a:tr h="579592">
                <a:tc>
                  <a:txBody>
                    <a:bodyPr/>
                    <a:lstStyle/>
                    <a:p>
                      <a:r>
                        <a:rPr lang="ru-RU" sz="2000" dirty="0">
                          <a:latin typeface="+mj-lt"/>
                          <a:cs typeface="Times New Roman" panose="02020603050405020304" pitchFamily="18" charset="0"/>
                        </a:rPr>
                        <a:t>Институциональный</a:t>
                      </a:r>
                      <a:endParaRPr lang="en-US" sz="2000" dirty="0">
                        <a:latin typeface="+mj-lt"/>
                        <a:cs typeface="Times New Roman" panose="02020603050405020304" pitchFamily="18" charset="0"/>
                      </a:endParaRPr>
                    </a:p>
                  </a:txBody>
                  <a:tcPr/>
                </a:tc>
                <a:tc>
                  <a:txBody>
                    <a:bodyPr/>
                    <a:lstStyle/>
                    <a:p>
                      <a:pPr algn="l" fontAlgn="b"/>
                      <a:endParaRPr lang="en-US" sz="1400" b="0" i="0" u="none" strike="noStrike" dirty="0">
                        <a:solidFill>
                          <a:srgbClr val="000000"/>
                        </a:solidFill>
                        <a:effectLst/>
                        <a:latin typeface="+mj-lt"/>
                        <a:cs typeface="Times New Roman" panose="02020603050405020304" pitchFamily="18" charset="0"/>
                      </a:endParaRPr>
                    </a:p>
                  </a:txBody>
                  <a:tcPr marL="0" marR="0" marT="0" marB="0" anchor="b"/>
                </a:tc>
                <a:tc>
                  <a:txBody>
                    <a:bodyPr/>
                    <a:lstStyle/>
                    <a:p>
                      <a:pPr algn="l" fontAlgn="t"/>
                      <a:endParaRPr lang="en-US" sz="1400" b="0" i="0" u="sng"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r>
                        <a:rPr lang="ru-RU" sz="1400" b="0" i="0" u="none" strike="noStrike" dirty="0">
                          <a:solidFill>
                            <a:srgbClr val="000000"/>
                          </a:solidFill>
                          <a:effectLst/>
                          <a:latin typeface="+mj-lt"/>
                          <a:cs typeface="Times New Roman" panose="02020603050405020304" pitchFamily="18" charset="0"/>
                        </a:rPr>
                        <a:t>Институциональная экономика</a:t>
                      </a:r>
                    </a:p>
                  </a:txBody>
                  <a:tcPr marL="0" marR="0" marT="0" marB="0"/>
                </a:tc>
                <a:tc>
                  <a:txBody>
                    <a:bodyPr/>
                    <a:lstStyle/>
                    <a:p>
                      <a:pPr algn="l" fontAlgn="t"/>
                      <a:r>
                        <a:rPr lang="ru-RU" sz="1400" b="0" i="0" u="none" strike="noStrike" dirty="0">
                          <a:solidFill>
                            <a:srgbClr val="000000"/>
                          </a:solidFill>
                          <a:effectLst/>
                          <a:latin typeface="+mj-lt"/>
                          <a:cs typeface="Times New Roman" panose="02020603050405020304" pitchFamily="18" charset="0"/>
                        </a:rPr>
                        <a:t>Региональная политика и региональные стратегии</a:t>
                      </a:r>
                    </a:p>
                  </a:txBody>
                  <a:tcPr marL="0" marR="0" marT="0" marB="0"/>
                </a:tc>
                <a:extLst>
                  <a:ext uri="{0D108BD9-81ED-4DB2-BD59-A6C34878D82A}">
                    <a16:rowId xmlns:a16="http://schemas.microsoft.com/office/drawing/2014/main" val="3297142667"/>
                  </a:ext>
                </a:extLst>
              </a:tr>
              <a:tr h="579592">
                <a:tc>
                  <a:txBody>
                    <a:bodyPr/>
                    <a:lstStyle/>
                    <a:p>
                      <a:r>
                        <a:rPr lang="ru-RU" sz="2000" dirty="0">
                          <a:latin typeface="+mj-lt"/>
                          <a:cs typeface="Times New Roman" panose="02020603050405020304" pitchFamily="18" charset="0"/>
                        </a:rPr>
                        <a:t>Правовой</a:t>
                      </a:r>
                      <a:endParaRPr lang="en-US" sz="2000" dirty="0">
                        <a:latin typeface="+mj-lt"/>
                        <a:cs typeface="Times New Roman" panose="02020603050405020304" pitchFamily="18" charset="0"/>
                      </a:endParaRPr>
                    </a:p>
                  </a:txBody>
                  <a:tcPr/>
                </a:tc>
                <a:tc>
                  <a:txBody>
                    <a:bodyPr/>
                    <a:lstStyle/>
                    <a:p>
                      <a:pPr algn="l" fontAlgn="t"/>
                      <a:endParaRPr lang="en-US" sz="1400" b="0"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endParaRPr lang="en-US" sz="1400" b="0"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r>
                        <a:rPr lang="ru-RU" sz="1400" b="0" i="0" u="none" strike="noStrike" dirty="0">
                          <a:solidFill>
                            <a:srgbClr val="000000"/>
                          </a:solidFill>
                          <a:effectLst/>
                          <a:latin typeface="+mj-lt"/>
                          <a:cs typeface="Times New Roman" panose="02020603050405020304" pitchFamily="18" charset="0"/>
                        </a:rPr>
                        <a:t>Правовые основы пространственного развития</a:t>
                      </a:r>
                    </a:p>
                  </a:txBody>
                  <a:tcPr marL="0" marR="0" marT="0" marB="0"/>
                </a:tc>
                <a:tc>
                  <a:txBody>
                    <a:bodyPr/>
                    <a:lstStyle/>
                    <a:p>
                      <a:pPr algn="l" fontAlgn="t"/>
                      <a:r>
                        <a:rPr lang="ru-RU" sz="1400" b="0" i="0" u="none" strike="noStrike" dirty="0">
                          <a:solidFill>
                            <a:srgbClr val="000000"/>
                          </a:solidFill>
                          <a:effectLst/>
                          <a:latin typeface="+mj-lt"/>
                          <a:cs typeface="Times New Roman" panose="02020603050405020304" pitchFamily="18" charset="0"/>
                        </a:rPr>
                        <a:t>Теория и практика пространственного планирования</a:t>
                      </a:r>
                    </a:p>
                  </a:txBody>
                  <a:tcPr marL="0" marR="0" marT="0" marB="0"/>
                </a:tc>
                <a:extLst>
                  <a:ext uri="{0D108BD9-81ED-4DB2-BD59-A6C34878D82A}">
                    <a16:rowId xmlns:a16="http://schemas.microsoft.com/office/drawing/2014/main" val="553159006"/>
                  </a:ext>
                </a:extLst>
              </a:tr>
              <a:tr h="965986">
                <a:tc>
                  <a:txBody>
                    <a:bodyPr/>
                    <a:lstStyle/>
                    <a:p>
                      <a:r>
                        <a:rPr lang="ru-RU" sz="2000" dirty="0">
                          <a:latin typeface="+mj-lt"/>
                          <a:cs typeface="Times New Roman" panose="02020603050405020304" pitchFamily="18" charset="0"/>
                        </a:rPr>
                        <a:t>Экономический</a:t>
                      </a:r>
                      <a:endParaRPr lang="en-US" sz="2000" dirty="0">
                        <a:latin typeface="+mj-lt"/>
                        <a:cs typeface="Times New Roman" panose="02020603050405020304" pitchFamily="18" charset="0"/>
                      </a:endParaRPr>
                    </a:p>
                  </a:txBody>
                  <a:tcPr/>
                </a:tc>
                <a:tc>
                  <a:txBody>
                    <a:bodyPr/>
                    <a:lstStyle/>
                    <a:p>
                      <a:pPr algn="l" fontAlgn="t"/>
                      <a:r>
                        <a:rPr lang="ru-RU" sz="1400" b="0" i="0" u="none" strike="noStrike" dirty="0">
                          <a:solidFill>
                            <a:srgbClr val="000000"/>
                          </a:solidFill>
                          <a:effectLst/>
                          <a:latin typeface="+mj-lt"/>
                          <a:cs typeface="Times New Roman" panose="02020603050405020304" pitchFamily="18" charset="0"/>
                        </a:rPr>
                        <a:t>Введение в экономику</a:t>
                      </a:r>
                    </a:p>
                  </a:txBody>
                  <a:tcPr marL="0" marR="0" marT="0" marB="0"/>
                </a:tc>
                <a:tc>
                  <a:txBody>
                    <a:bodyPr/>
                    <a:lstStyle/>
                    <a:p>
                      <a:pPr algn="l" fontAlgn="t"/>
                      <a:endParaRPr lang="en-US" sz="1400" b="0"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r>
                        <a:rPr lang="ru-RU" sz="1400" b="0" i="0" u="none" strike="noStrike" dirty="0">
                          <a:solidFill>
                            <a:srgbClr val="000000"/>
                          </a:solidFill>
                          <a:effectLst/>
                          <a:latin typeface="+mj-lt"/>
                          <a:cs typeface="Times New Roman" panose="02020603050405020304" pitchFamily="18" charset="0"/>
                        </a:rPr>
                        <a:t>Экономико-географический анализ отраслевых рынков</a:t>
                      </a:r>
                    </a:p>
                  </a:txBody>
                  <a:tcPr marL="0" marR="0" marT="0" marB="0"/>
                </a:tc>
                <a:tc>
                  <a:txBody>
                    <a:bodyPr/>
                    <a:lstStyle/>
                    <a:p>
                      <a:pPr algn="l" fontAlgn="t"/>
                      <a:r>
                        <a:rPr lang="ru-RU" sz="1400" b="1" i="0" u="none" strike="noStrike" dirty="0">
                          <a:solidFill>
                            <a:srgbClr val="000000"/>
                          </a:solidFill>
                          <a:effectLst/>
                          <a:latin typeface="+mj-lt"/>
                          <a:cs typeface="Times New Roman" panose="02020603050405020304" pitchFamily="18" charset="0"/>
                        </a:rPr>
                        <a:t>Теория и методы экономической географии</a:t>
                      </a:r>
                    </a:p>
                  </a:txBody>
                  <a:tcPr marL="0" marR="0" marT="0" marB="0"/>
                </a:tc>
                <a:extLst>
                  <a:ext uri="{0D108BD9-81ED-4DB2-BD59-A6C34878D82A}">
                    <a16:rowId xmlns:a16="http://schemas.microsoft.com/office/drawing/2014/main" val="317496036"/>
                  </a:ext>
                </a:extLst>
              </a:tr>
              <a:tr h="772789">
                <a:tc>
                  <a:txBody>
                    <a:bodyPr/>
                    <a:lstStyle/>
                    <a:p>
                      <a:r>
                        <a:rPr lang="ru-RU" sz="2000" dirty="0">
                          <a:latin typeface="+mj-lt"/>
                          <a:cs typeface="Times New Roman" panose="02020603050405020304" pitchFamily="18" charset="0"/>
                        </a:rPr>
                        <a:t>Данные и методы</a:t>
                      </a:r>
                      <a:endParaRPr lang="en-US" sz="2000" dirty="0">
                        <a:latin typeface="+mj-lt"/>
                        <a:cs typeface="Times New Roman" panose="02020603050405020304" pitchFamily="18" charset="0"/>
                      </a:endParaRPr>
                    </a:p>
                  </a:txBody>
                  <a:tcPr/>
                </a:tc>
                <a:tc>
                  <a:txBody>
                    <a:bodyPr/>
                    <a:lstStyle/>
                    <a:p>
                      <a:pPr algn="l" fontAlgn="t"/>
                      <a:r>
                        <a:rPr lang="ru-RU" sz="1400" b="0" i="0" u="none" strike="noStrike" dirty="0">
                          <a:solidFill>
                            <a:srgbClr val="000000"/>
                          </a:solidFill>
                          <a:effectLst/>
                          <a:latin typeface="+mj-lt"/>
                          <a:cs typeface="Times New Roman" panose="02020603050405020304" pitchFamily="18" charset="0"/>
                        </a:rPr>
                        <a:t>Пространственная организация общества</a:t>
                      </a:r>
                    </a:p>
                  </a:txBody>
                  <a:tcPr marL="0" marR="0" marT="0" marB="0"/>
                </a:tc>
                <a:tc>
                  <a:txBody>
                    <a:bodyPr/>
                    <a:lstStyle/>
                    <a:p>
                      <a:pPr marL="0" marR="0" lvl="0" indent="0" algn="l" defTabSz="410766" rtl="0" eaLnBrk="1" fontAlgn="t" latinLnBrk="0" hangingPunct="1">
                        <a:lnSpc>
                          <a:spcPct val="100000"/>
                        </a:lnSpc>
                        <a:spcBef>
                          <a:spcPts val="0"/>
                        </a:spcBef>
                        <a:spcAft>
                          <a:spcPts val="0"/>
                        </a:spcAft>
                        <a:buClrTx/>
                        <a:buSzTx/>
                        <a:buFontTx/>
                        <a:buNone/>
                        <a:tabLst/>
                        <a:defRPr/>
                      </a:pPr>
                      <a:r>
                        <a:rPr lang="ru-RU" sz="1400" b="0" i="0" u="none" strike="noStrike" dirty="0">
                          <a:solidFill>
                            <a:srgbClr val="000000"/>
                          </a:solidFill>
                          <a:effectLst/>
                          <a:latin typeface="+mj-lt"/>
                          <a:cs typeface="Times New Roman" panose="02020603050405020304" pitchFamily="18" charset="0"/>
                        </a:rPr>
                        <a:t>Полевые методы в общественной </a:t>
                      </a:r>
                      <a:endParaRPr lang="en-US" sz="1400" b="0" i="0" u="none" strike="noStrike" dirty="0">
                        <a:solidFill>
                          <a:srgbClr val="000000"/>
                        </a:solidFill>
                        <a:effectLst/>
                        <a:latin typeface="+mj-lt"/>
                        <a:cs typeface="Times New Roman" panose="02020603050405020304" pitchFamily="18" charset="0"/>
                      </a:endParaRPr>
                    </a:p>
                    <a:p>
                      <a:pPr marL="0" marR="0" lvl="0" indent="0" algn="l" defTabSz="410766" rtl="0" eaLnBrk="1" fontAlgn="t" latinLnBrk="0" hangingPunct="1">
                        <a:lnSpc>
                          <a:spcPct val="100000"/>
                        </a:lnSpc>
                        <a:spcBef>
                          <a:spcPts val="0"/>
                        </a:spcBef>
                        <a:spcAft>
                          <a:spcPts val="0"/>
                        </a:spcAft>
                        <a:buClrTx/>
                        <a:buSzTx/>
                        <a:buFontTx/>
                        <a:buNone/>
                        <a:tabLst/>
                        <a:defRPr/>
                      </a:pPr>
                      <a:r>
                        <a:rPr lang="ru-RU" sz="1400" b="0" i="0" u="none" strike="noStrike" dirty="0">
                          <a:solidFill>
                            <a:srgbClr val="000000"/>
                          </a:solidFill>
                          <a:effectLst/>
                          <a:latin typeface="+mj-lt"/>
                          <a:cs typeface="Times New Roman" panose="02020603050405020304" pitchFamily="18" charset="0"/>
                        </a:rPr>
                        <a:t>географии</a:t>
                      </a:r>
                    </a:p>
                    <a:p>
                      <a:pPr algn="l" fontAlgn="t"/>
                      <a:endParaRPr lang="en-US" sz="1400" b="0"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t"/>
                      <a:r>
                        <a:rPr lang="ru-RU" sz="1400" b="1" i="0" u="none" strike="noStrike" dirty="0">
                          <a:solidFill>
                            <a:srgbClr val="000000"/>
                          </a:solidFill>
                          <a:effectLst/>
                          <a:latin typeface="+mj-lt"/>
                          <a:cs typeface="Times New Roman" panose="02020603050405020304" pitchFamily="18" charset="0"/>
                        </a:rPr>
                        <a:t>Данные и математические</a:t>
                      </a:r>
                      <a:endParaRPr lang="en-US" sz="1400" b="1" i="0" u="none" strike="noStrike" dirty="0">
                        <a:solidFill>
                          <a:srgbClr val="000000"/>
                        </a:solidFill>
                        <a:effectLst/>
                        <a:latin typeface="+mj-lt"/>
                        <a:cs typeface="Times New Roman" panose="02020603050405020304" pitchFamily="18" charset="0"/>
                      </a:endParaRPr>
                    </a:p>
                    <a:p>
                      <a:pPr algn="l" fontAlgn="t"/>
                      <a:r>
                        <a:rPr lang="ru-RU" sz="1400" b="1" i="0" u="none" strike="noStrike" dirty="0">
                          <a:solidFill>
                            <a:srgbClr val="000000"/>
                          </a:solidFill>
                          <a:effectLst/>
                          <a:latin typeface="+mj-lt"/>
                          <a:cs typeface="Times New Roman" panose="02020603050405020304" pitchFamily="18" charset="0"/>
                        </a:rPr>
                        <a:t>методы в общественной географии</a:t>
                      </a:r>
                    </a:p>
                  </a:txBody>
                  <a:tcPr marL="0" marR="0" marT="0" marB="0"/>
                </a:tc>
                <a:tc>
                  <a:txBody>
                    <a:bodyPr/>
                    <a:lstStyle/>
                    <a:p>
                      <a:pPr algn="l" fontAlgn="t"/>
                      <a:r>
                        <a:rPr lang="ru-RU" sz="1400" b="1" i="0" u="none" strike="noStrike" dirty="0">
                          <a:solidFill>
                            <a:srgbClr val="000000"/>
                          </a:solidFill>
                          <a:effectLst/>
                          <a:latin typeface="+mj-lt"/>
                          <a:cs typeface="Times New Roman" panose="02020603050405020304" pitchFamily="18" charset="0"/>
                        </a:rPr>
                        <a:t>История и концепции географической мысли</a:t>
                      </a:r>
                    </a:p>
                  </a:txBody>
                  <a:tcPr marL="0" marR="0" marT="0" marB="0"/>
                </a:tc>
                <a:extLst>
                  <a:ext uri="{0D108BD9-81ED-4DB2-BD59-A6C34878D82A}">
                    <a16:rowId xmlns:a16="http://schemas.microsoft.com/office/drawing/2014/main" val="793416512"/>
                  </a:ext>
                </a:extLst>
              </a:tr>
              <a:tr h="910787">
                <a:tc>
                  <a:txBody>
                    <a:bodyPr/>
                    <a:lstStyle/>
                    <a:p>
                      <a:r>
                        <a:rPr lang="ru-RU" sz="2000" dirty="0">
                          <a:latin typeface="+mj-lt"/>
                          <a:cs typeface="Times New Roman" panose="02020603050405020304" pitchFamily="18" charset="0"/>
                        </a:rPr>
                        <a:t>Комплексные географические вопросы</a:t>
                      </a:r>
                      <a:endParaRPr lang="en-US" sz="2000" dirty="0">
                        <a:latin typeface="+mj-lt"/>
                        <a:cs typeface="Times New Roman" panose="02020603050405020304" pitchFamily="18" charset="0"/>
                      </a:endParaRPr>
                    </a:p>
                  </a:txBody>
                  <a:tcPr/>
                </a:tc>
                <a:tc>
                  <a:txBody>
                    <a:bodyPr/>
                    <a:lstStyle/>
                    <a:p>
                      <a:pPr algn="l" fontAlgn="b"/>
                      <a:endParaRPr lang="en-US" sz="1400" b="0" i="0" u="none" strike="noStrike" dirty="0">
                        <a:solidFill>
                          <a:srgbClr val="000000"/>
                        </a:solidFill>
                        <a:effectLst/>
                        <a:latin typeface="+mj-lt"/>
                        <a:cs typeface="Times New Roman" panose="02020603050405020304" pitchFamily="18" charset="0"/>
                      </a:endParaRPr>
                    </a:p>
                  </a:txBody>
                  <a:tcPr marL="0" marR="0" marT="0" marB="0" anchor="b"/>
                </a:tc>
                <a:tc>
                  <a:txBody>
                    <a:bodyPr/>
                    <a:lstStyle/>
                    <a:p>
                      <a:pPr algn="l" fontAlgn="t"/>
                      <a:r>
                        <a:rPr lang="ru-RU" sz="1400" b="0" i="0" u="none" strike="noStrike" dirty="0">
                          <a:solidFill>
                            <a:srgbClr val="000000"/>
                          </a:solidFill>
                          <a:effectLst/>
                          <a:latin typeface="+mj-lt"/>
                          <a:cs typeface="Times New Roman" panose="02020603050405020304" pitchFamily="18" charset="0"/>
                        </a:rPr>
                        <a:t>Основы демографии и географии населения</a:t>
                      </a:r>
                    </a:p>
                  </a:txBody>
                  <a:tcPr marL="0" marR="0" marT="0" marB="0"/>
                </a:tc>
                <a:tc>
                  <a:txBody>
                    <a:bodyPr/>
                    <a:lstStyle/>
                    <a:p>
                      <a:pPr algn="l" fontAlgn="t"/>
                      <a:endParaRPr lang="en-US" sz="1400" b="1" i="0" u="none" strike="noStrike" dirty="0">
                        <a:solidFill>
                          <a:srgbClr val="000000"/>
                        </a:solidFill>
                        <a:effectLst/>
                        <a:latin typeface="+mj-lt"/>
                        <a:cs typeface="Times New Roman" panose="02020603050405020304" pitchFamily="18" charset="0"/>
                      </a:endParaRPr>
                    </a:p>
                    <a:p>
                      <a:pPr algn="l" fontAlgn="t"/>
                      <a:r>
                        <a:rPr lang="ru-RU" sz="1400" b="1" i="0" u="none" strike="noStrike" dirty="0">
                          <a:solidFill>
                            <a:srgbClr val="000000"/>
                          </a:solidFill>
                          <a:effectLst/>
                          <a:latin typeface="+mj-lt"/>
                          <a:cs typeface="Times New Roman" panose="02020603050405020304" pitchFamily="18" charset="0"/>
                        </a:rPr>
                        <a:t>Теория систем расселения</a:t>
                      </a:r>
                    </a:p>
                  </a:txBody>
                  <a:tcPr marL="0" marR="0" marT="0" marB="0"/>
                </a:tc>
                <a:tc>
                  <a:txBody>
                    <a:bodyPr/>
                    <a:lstStyle/>
                    <a:p>
                      <a:pPr algn="l" fontAlgn="t"/>
                      <a:r>
                        <a:rPr lang="ru-RU" sz="1400" b="0" i="0" u="none" strike="noStrike" dirty="0">
                          <a:solidFill>
                            <a:srgbClr val="000000"/>
                          </a:solidFill>
                          <a:effectLst/>
                          <a:latin typeface="+mj-lt"/>
                          <a:cs typeface="Times New Roman" panose="02020603050405020304" pitchFamily="18" charset="0"/>
                        </a:rPr>
                        <a:t>Пространственная трансформация постсоветской России</a:t>
                      </a:r>
                    </a:p>
                  </a:txBody>
                  <a:tcPr marL="0" marR="0" marT="0" marB="0"/>
                </a:tc>
                <a:extLst>
                  <a:ext uri="{0D108BD9-81ED-4DB2-BD59-A6C34878D82A}">
                    <a16:rowId xmlns:a16="http://schemas.microsoft.com/office/drawing/2014/main" val="1631175472"/>
                  </a:ext>
                </a:extLst>
              </a:tr>
              <a:tr h="634791">
                <a:tc>
                  <a:txBody>
                    <a:bodyPr/>
                    <a:lstStyle/>
                    <a:p>
                      <a:r>
                        <a:rPr lang="ru-RU" sz="2000" dirty="0">
                          <a:latin typeface="+mj-lt"/>
                          <a:cs typeface="Times New Roman" panose="02020603050405020304" pitchFamily="18" charset="0"/>
                        </a:rPr>
                        <a:t>Глобальные изменения</a:t>
                      </a:r>
                      <a:endParaRPr lang="en-US" sz="2000" dirty="0">
                        <a:latin typeface="+mj-lt"/>
                        <a:cs typeface="Times New Roman" panose="02020603050405020304" pitchFamily="18" charset="0"/>
                      </a:endParaRPr>
                    </a:p>
                  </a:txBody>
                  <a:tcPr/>
                </a:tc>
                <a:tc>
                  <a:txBody>
                    <a:bodyPr/>
                    <a:lstStyle/>
                    <a:p>
                      <a:pPr algn="l" fontAlgn="t"/>
                      <a:endParaRPr lang="ru-RU" sz="1400" b="0" i="0" u="none" strike="noStrike" dirty="0">
                        <a:solidFill>
                          <a:srgbClr val="000000"/>
                        </a:solidFill>
                        <a:effectLst/>
                        <a:latin typeface="+mj-lt"/>
                        <a:cs typeface="Times New Roman" panose="02020603050405020304" pitchFamily="18" charset="0"/>
                      </a:endParaRPr>
                    </a:p>
                  </a:txBody>
                  <a:tcPr marL="0" marR="0" marT="0" marB="0"/>
                </a:tc>
                <a:tc>
                  <a:txBody>
                    <a:bodyPr/>
                    <a:lstStyle/>
                    <a:p>
                      <a:pPr algn="l" fontAlgn="b"/>
                      <a:endParaRPr lang="en-US" sz="1400" b="0" i="0" u="none" strike="noStrike">
                        <a:solidFill>
                          <a:srgbClr val="000000"/>
                        </a:solidFill>
                        <a:effectLst/>
                        <a:latin typeface="+mj-lt"/>
                        <a:cs typeface="Times New Roman" panose="02020603050405020304" pitchFamily="18" charset="0"/>
                      </a:endParaRPr>
                    </a:p>
                  </a:txBody>
                  <a:tcPr marL="0" marR="0" marT="0" marB="0" anchor="b"/>
                </a:tc>
                <a:tc>
                  <a:txBody>
                    <a:bodyPr/>
                    <a:lstStyle/>
                    <a:p>
                      <a:pPr algn="l" fontAlgn="t"/>
                      <a:r>
                        <a:rPr lang="ru-RU" sz="1400" b="0" i="0" u="none" strike="noStrike" dirty="0">
                          <a:solidFill>
                            <a:srgbClr val="000000"/>
                          </a:solidFill>
                          <a:effectLst/>
                          <a:latin typeface="+mj-lt"/>
                          <a:cs typeface="Times New Roman" panose="02020603050405020304" pitchFamily="18" charset="0"/>
                        </a:rPr>
                        <a:t>Глобальные изменения и стратегии устойчивого развития</a:t>
                      </a:r>
                    </a:p>
                  </a:txBody>
                  <a:tcPr marL="0" marR="0" marT="0" marB="0"/>
                </a:tc>
                <a:tc>
                  <a:txBody>
                    <a:bodyPr/>
                    <a:lstStyle/>
                    <a:p>
                      <a:pPr algn="l" fontAlgn="t"/>
                      <a:r>
                        <a:rPr lang="ru-RU" sz="1400" b="0" i="0" u="none" strike="noStrike" dirty="0">
                          <a:solidFill>
                            <a:srgbClr val="000000"/>
                          </a:solidFill>
                          <a:effectLst/>
                          <a:latin typeface="+mj-lt"/>
                          <a:cs typeface="Times New Roman" panose="02020603050405020304" pitchFamily="18" charset="0"/>
                        </a:rPr>
                        <a:t>Глобальные изменения и стратегии устойчивого развития</a:t>
                      </a:r>
                    </a:p>
                  </a:txBody>
                  <a:tcPr marL="0" marR="0" marT="0" marB="0"/>
                </a:tc>
                <a:extLst>
                  <a:ext uri="{0D108BD9-81ED-4DB2-BD59-A6C34878D82A}">
                    <a16:rowId xmlns:a16="http://schemas.microsoft.com/office/drawing/2014/main" val="2440954703"/>
                  </a:ext>
                </a:extLst>
              </a:tr>
            </a:tbl>
          </a:graphicData>
        </a:graphic>
      </p:graphicFrame>
    </p:spTree>
    <p:extLst>
      <p:ext uri="{BB962C8B-B14F-4D97-AF65-F5344CB8AC3E}">
        <p14:creationId xmlns:p14="http://schemas.microsoft.com/office/powerpoint/2010/main" val="36544295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1" name="Очень крутой заголовок…">
            <a:extLst>
              <a:ext uri="{FF2B5EF4-FFF2-40B4-BE49-F238E27FC236}">
                <a16:creationId xmlns:a16="http://schemas.microsoft.com/office/drawing/2014/main" id="{2B3C7836-D4BB-4506-8E2B-EBCCDB947DEE}"/>
              </a:ext>
            </a:extLst>
          </p:cNvPr>
          <p:cNvSpPr txBox="1"/>
          <p:nvPr/>
        </p:nvSpPr>
        <p:spPr>
          <a:xfrm>
            <a:off x="1365031" y="129055"/>
            <a:ext cx="10674489"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lgn="l">
              <a:defRPr sz="7000" b="1" cap="all">
                <a:solidFill>
                  <a:srgbClr val="253957"/>
                </a:solidFill>
                <a:latin typeface="+mn-lt"/>
                <a:ea typeface="+mn-ea"/>
                <a:cs typeface="+mn-cs"/>
                <a:sym typeface="Arial Narrow"/>
              </a:defRPr>
            </a:pPr>
            <a:r>
              <a:rPr lang="ru-RU" sz="3200" b="1" cap="all" dirty="0">
                <a:solidFill>
                  <a:srgbClr val="253957"/>
                </a:solidFill>
                <a:sym typeface="Arial Narrow"/>
              </a:rPr>
              <a:t>Специализация Общественная география и пространственные решения: практики</a:t>
            </a:r>
          </a:p>
        </p:txBody>
      </p:sp>
      <p:sp>
        <p:nvSpPr>
          <p:cNvPr id="4" name="TextBox 3">
            <a:extLst>
              <a:ext uri="{FF2B5EF4-FFF2-40B4-BE49-F238E27FC236}">
                <a16:creationId xmlns:a16="http://schemas.microsoft.com/office/drawing/2014/main" id="{CC212232-319A-458D-B80F-471FBC28831E}"/>
              </a:ext>
            </a:extLst>
          </p:cNvPr>
          <p:cNvSpPr txBox="1"/>
          <p:nvPr/>
        </p:nvSpPr>
        <p:spPr>
          <a:xfrm>
            <a:off x="7508847" y="4147042"/>
            <a:ext cx="144333" cy="9137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j-lt"/>
              <a:ea typeface="+mj-ea"/>
              <a:cs typeface="+mj-cs"/>
              <a:sym typeface="Helvetica Light"/>
            </a:endParaRPr>
          </a:p>
        </p:txBody>
      </p:sp>
      <p:sp>
        <p:nvSpPr>
          <p:cNvPr id="3" name="Прямоугольник 2">
            <a:extLst>
              <a:ext uri="{FF2B5EF4-FFF2-40B4-BE49-F238E27FC236}">
                <a16:creationId xmlns:a16="http://schemas.microsoft.com/office/drawing/2014/main" id="{AF544898-523B-4C46-9689-7B1F07DC0BFC}"/>
              </a:ext>
            </a:extLst>
          </p:cNvPr>
          <p:cNvSpPr/>
          <p:nvPr/>
        </p:nvSpPr>
        <p:spPr>
          <a:xfrm>
            <a:off x="9463326" y="1884368"/>
            <a:ext cx="1983808"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a:ln>
                  <a:noFill/>
                </a:ln>
                <a:solidFill>
                  <a:srgbClr val="FFFFFF"/>
                </a:solidFill>
                <a:effectLst/>
                <a:uFillTx/>
                <a:latin typeface="+mj-lt"/>
                <a:ea typeface="+mj-ea"/>
                <a:cs typeface="+mj-cs"/>
                <a:sym typeface="Helvetica Light"/>
              </a:rPr>
              <a:t>4 курс</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0" name="Прямоугольник 9">
            <a:extLst>
              <a:ext uri="{FF2B5EF4-FFF2-40B4-BE49-F238E27FC236}">
                <a16:creationId xmlns:a16="http://schemas.microsoft.com/office/drawing/2014/main" id="{FCCC1B6E-4288-4539-9EAA-652FABF50550}"/>
              </a:ext>
            </a:extLst>
          </p:cNvPr>
          <p:cNvSpPr/>
          <p:nvPr/>
        </p:nvSpPr>
        <p:spPr>
          <a:xfrm>
            <a:off x="6702276" y="1884971"/>
            <a:ext cx="1983808"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a:ln>
                  <a:noFill/>
                </a:ln>
                <a:solidFill>
                  <a:srgbClr val="FFFFFF"/>
                </a:solidFill>
                <a:effectLst/>
                <a:uFillTx/>
                <a:latin typeface="+mj-lt"/>
                <a:ea typeface="+mj-ea"/>
                <a:cs typeface="+mj-cs"/>
                <a:sym typeface="Helvetica Light"/>
              </a:rPr>
              <a:t>3 курс</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2" name="Прямоугольник 11">
            <a:extLst>
              <a:ext uri="{FF2B5EF4-FFF2-40B4-BE49-F238E27FC236}">
                <a16:creationId xmlns:a16="http://schemas.microsoft.com/office/drawing/2014/main" id="{694727FE-8743-4E3A-BEE4-32689EC1E7BD}"/>
              </a:ext>
            </a:extLst>
          </p:cNvPr>
          <p:cNvSpPr/>
          <p:nvPr/>
        </p:nvSpPr>
        <p:spPr>
          <a:xfrm>
            <a:off x="3949407" y="1884971"/>
            <a:ext cx="1983808"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ru-RU" sz="3200" b="0" i="0" u="none" strike="noStrike" cap="none" spc="0" normalizeH="0" baseline="0" dirty="0">
                <a:ln>
                  <a:noFill/>
                </a:ln>
                <a:solidFill>
                  <a:srgbClr val="FFFFFF"/>
                </a:solidFill>
                <a:effectLst/>
                <a:uFillTx/>
                <a:latin typeface="+mj-lt"/>
                <a:ea typeface="+mj-ea"/>
                <a:cs typeface="+mj-cs"/>
                <a:sym typeface="Helvetica Light"/>
              </a:rPr>
              <a:t>2 курс</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3" name="Прямоугольник 12">
            <a:extLst>
              <a:ext uri="{FF2B5EF4-FFF2-40B4-BE49-F238E27FC236}">
                <a16:creationId xmlns:a16="http://schemas.microsoft.com/office/drawing/2014/main" id="{D2025C39-A749-4A02-B473-6D3BC79F23F2}"/>
              </a:ext>
            </a:extLst>
          </p:cNvPr>
          <p:cNvSpPr/>
          <p:nvPr/>
        </p:nvSpPr>
        <p:spPr>
          <a:xfrm>
            <a:off x="1188357" y="1884971"/>
            <a:ext cx="1983808" cy="636712"/>
          </a:xfrm>
          <a:prstGeom prst="rect">
            <a:avLst/>
          </a:prstGeom>
          <a:blipFill rotWithShape="1">
            <a:blip r:embed="rId3"/>
            <a:srcRect/>
            <a:tile tx="0" ty="0" sx="100000" sy="100000" flip="none" algn="tl"/>
          </a:blip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ru-RU" sz="3200" dirty="0">
                <a:solidFill>
                  <a:srgbClr val="FFFFFF"/>
                </a:solidFill>
                <a:latin typeface="+mj-lt"/>
                <a:ea typeface="+mj-ea"/>
                <a:cs typeface="+mj-cs"/>
                <a:sym typeface="Helvetica Light"/>
              </a:rPr>
              <a:t>1 курс</a:t>
            </a:r>
            <a:endParaRPr kumimoji="0" lang="en-US" sz="32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5" name="TextBox 4">
            <a:extLst>
              <a:ext uri="{FF2B5EF4-FFF2-40B4-BE49-F238E27FC236}">
                <a16:creationId xmlns:a16="http://schemas.microsoft.com/office/drawing/2014/main" id="{75B33B3D-86DD-4898-ACE9-02AC01246983}"/>
              </a:ext>
            </a:extLst>
          </p:cNvPr>
          <p:cNvSpPr txBox="1"/>
          <p:nvPr/>
        </p:nvSpPr>
        <p:spPr>
          <a:xfrm>
            <a:off x="1188357" y="2635580"/>
            <a:ext cx="1983808" cy="20832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821531" rtl="0" fontAlgn="auto" latinLnBrk="0" hangingPunct="0">
              <a:lnSpc>
                <a:spcPct val="100000"/>
              </a:lnSpc>
              <a:spcBef>
                <a:spcPts val="0"/>
              </a:spcBef>
              <a:spcAft>
                <a:spcPts val="0"/>
              </a:spcAft>
              <a:buClrTx/>
              <a:buSzTx/>
              <a:buFontTx/>
              <a:buNone/>
              <a:tabLst/>
            </a:pPr>
            <a:r>
              <a:rPr lang="ru-RU" dirty="0">
                <a:solidFill>
                  <a:srgbClr val="000000"/>
                </a:solidFill>
                <a:latin typeface="+mj-lt"/>
                <a:ea typeface="+mj-ea"/>
                <a:cs typeface="+mj-cs"/>
                <a:sym typeface="Helvetica Light"/>
              </a:rPr>
              <a:t>Общегеографическая практика на </a:t>
            </a:r>
            <a:r>
              <a:rPr kumimoji="0" lang="ru-RU" b="0" i="0" u="none" strike="noStrike" cap="none" spc="0" normalizeH="0" baseline="0" dirty="0">
                <a:ln>
                  <a:noFill/>
                </a:ln>
                <a:solidFill>
                  <a:srgbClr val="000000"/>
                </a:solidFill>
                <a:effectLst/>
                <a:uFillTx/>
                <a:latin typeface="+mj-lt"/>
                <a:ea typeface="+mj-ea"/>
                <a:cs typeface="+mj-cs"/>
                <a:sym typeface="Helvetica Light"/>
              </a:rPr>
              <a:t>Курской биосферной станции Института географии РАН</a:t>
            </a:r>
          </a:p>
        </p:txBody>
      </p:sp>
      <p:sp>
        <p:nvSpPr>
          <p:cNvPr id="14" name="TextBox 13">
            <a:extLst>
              <a:ext uri="{FF2B5EF4-FFF2-40B4-BE49-F238E27FC236}">
                <a16:creationId xmlns:a16="http://schemas.microsoft.com/office/drawing/2014/main" id="{C77F8FDA-4CBC-446A-9239-AAD093E5A2F3}"/>
              </a:ext>
            </a:extLst>
          </p:cNvPr>
          <p:cNvSpPr txBox="1"/>
          <p:nvPr/>
        </p:nvSpPr>
        <p:spPr>
          <a:xfrm>
            <a:off x="3920527" y="2732315"/>
            <a:ext cx="1983808"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821531" rtl="0" fontAlgn="auto" latinLnBrk="0" hangingPunct="0">
              <a:lnSpc>
                <a:spcPct val="100000"/>
              </a:lnSpc>
              <a:spcBef>
                <a:spcPts val="0"/>
              </a:spcBef>
              <a:spcAft>
                <a:spcPts val="0"/>
              </a:spcAft>
              <a:buClrTx/>
              <a:buSzTx/>
              <a:buFontTx/>
              <a:buNone/>
              <a:tabLst/>
            </a:pPr>
            <a:r>
              <a:rPr kumimoji="0" lang="ru-RU" b="0" i="0" u="none" strike="noStrike" cap="none" spc="0" normalizeH="0" baseline="0" dirty="0">
                <a:ln>
                  <a:noFill/>
                </a:ln>
                <a:solidFill>
                  <a:srgbClr val="000000"/>
                </a:solidFill>
                <a:effectLst/>
                <a:uFillTx/>
                <a:latin typeface="+mj-lt"/>
                <a:ea typeface="+mj-ea"/>
                <a:cs typeface="+mj-cs"/>
                <a:sym typeface="Helvetica Light"/>
              </a:rPr>
              <a:t>Тематическая практика в регионах Центральной России</a:t>
            </a:r>
            <a:endParaRPr kumimoji="0" lang="en-US" b="0" i="0" u="none" strike="noStrike" cap="none" spc="0" normalizeH="0" baseline="0" dirty="0">
              <a:ln>
                <a:noFill/>
              </a:ln>
              <a:solidFill>
                <a:srgbClr val="000000"/>
              </a:solidFill>
              <a:effectLst/>
              <a:uFillTx/>
              <a:latin typeface="+mj-lt"/>
              <a:ea typeface="+mj-ea"/>
              <a:cs typeface="+mj-cs"/>
              <a:sym typeface="Helvetica Light"/>
            </a:endParaRPr>
          </a:p>
        </p:txBody>
      </p:sp>
      <p:sp>
        <p:nvSpPr>
          <p:cNvPr id="15" name="TextBox 14">
            <a:extLst>
              <a:ext uri="{FF2B5EF4-FFF2-40B4-BE49-F238E27FC236}">
                <a16:creationId xmlns:a16="http://schemas.microsoft.com/office/drawing/2014/main" id="{9720E692-B070-4CF9-B2DC-0B4097DA1FA9}"/>
              </a:ext>
            </a:extLst>
          </p:cNvPr>
          <p:cNvSpPr txBox="1"/>
          <p:nvPr/>
        </p:nvSpPr>
        <p:spPr>
          <a:xfrm>
            <a:off x="6451760" y="2732315"/>
            <a:ext cx="5453741"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821531" rtl="0" fontAlgn="auto" latinLnBrk="0" hangingPunct="0">
              <a:lnSpc>
                <a:spcPct val="100000"/>
              </a:lnSpc>
              <a:spcBef>
                <a:spcPts val="0"/>
              </a:spcBef>
              <a:spcAft>
                <a:spcPts val="0"/>
              </a:spcAft>
              <a:buClrTx/>
              <a:buSzTx/>
              <a:buFontTx/>
              <a:buNone/>
              <a:tabLst/>
            </a:pPr>
            <a:r>
              <a:rPr kumimoji="0" lang="ru-RU" b="0" i="0" u="none" strike="noStrike" cap="none" spc="0" normalizeH="0" baseline="0" dirty="0">
                <a:ln>
                  <a:noFill/>
                </a:ln>
                <a:solidFill>
                  <a:srgbClr val="000000"/>
                </a:solidFill>
                <a:effectLst/>
                <a:uFillTx/>
                <a:latin typeface="+mj-lt"/>
                <a:ea typeface="+mj-ea"/>
                <a:cs typeface="+mj-cs"/>
                <a:sym typeface="Helvetica Light"/>
              </a:rPr>
              <a:t>Производственная практика в профильных организациях (в т.ч. научных и научно-проектных организациях, консалтинговых фирмах, правительственных структурах), в составе экспедиций Института географии </a:t>
            </a:r>
            <a:r>
              <a:rPr lang="ru-RU" dirty="0">
                <a:solidFill>
                  <a:srgbClr val="000000"/>
                </a:solidFill>
                <a:latin typeface="+mj-lt"/>
                <a:ea typeface="+mj-ea"/>
                <a:cs typeface="+mj-cs"/>
                <a:sym typeface="Helvetica Light"/>
              </a:rPr>
              <a:t>Р</a:t>
            </a:r>
            <a:r>
              <a:rPr kumimoji="0" lang="ru-RU" b="0" i="0" u="none" strike="noStrike" cap="none" spc="0" normalizeH="0" baseline="0" dirty="0">
                <a:ln>
                  <a:noFill/>
                </a:ln>
                <a:solidFill>
                  <a:srgbClr val="000000"/>
                </a:solidFill>
                <a:effectLst/>
                <a:uFillTx/>
                <a:latin typeface="+mj-lt"/>
                <a:ea typeface="+mj-ea"/>
                <a:cs typeface="+mj-cs"/>
                <a:sym typeface="Helvetica Light"/>
              </a:rPr>
              <a:t>АН и НИУ ВШЭ</a:t>
            </a:r>
            <a:endParaRPr kumimoji="0" lang="en-US" b="0" i="0" u="none" strike="noStrike" cap="none" spc="0" normalizeH="0" baseline="0" dirty="0">
              <a:ln>
                <a:noFill/>
              </a:ln>
              <a:solidFill>
                <a:srgbClr val="000000"/>
              </a:solidFill>
              <a:effectLst/>
              <a:uFillTx/>
              <a:latin typeface="+mj-lt"/>
              <a:ea typeface="+mj-ea"/>
              <a:cs typeface="+mj-cs"/>
              <a:sym typeface="Helvetica Light"/>
            </a:endParaRPr>
          </a:p>
        </p:txBody>
      </p:sp>
      <p:pic>
        <p:nvPicPr>
          <p:cNvPr id="16" name="Рисунок 8" descr="DJI_0373-2.jpg">
            <a:extLst>
              <a:ext uri="{FF2B5EF4-FFF2-40B4-BE49-F238E27FC236}">
                <a16:creationId xmlns:a16="http://schemas.microsoft.com/office/drawing/2014/main" id="{264387B5-D6FC-4309-902A-4E806097BFD9}"/>
              </a:ext>
            </a:extLst>
          </p:cNvPr>
          <p:cNvPicPr>
            <a:picLocks noChangeAspect="1"/>
          </p:cNvPicPr>
          <p:nvPr/>
        </p:nvPicPr>
        <p:blipFill>
          <a:blip r:embed="rId4" cstate="screen"/>
          <a:stretch>
            <a:fillRect/>
          </a:stretch>
        </p:blipFill>
        <p:spPr>
          <a:xfrm>
            <a:off x="1039505" y="4832738"/>
            <a:ext cx="2447948" cy="1835961"/>
          </a:xfrm>
          <a:prstGeom prst="rect">
            <a:avLst/>
          </a:prstGeom>
          <a:ln>
            <a:noFill/>
          </a:ln>
          <a:effectLst/>
        </p:spPr>
      </p:pic>
      <p:pic>
        <p:nvPicPr>
          <p:cNvPr id="7" name="Рисунок 6" descr="Изображение выглядит как человек, внешний, мужчина, сидит&#10;&#10;Автоматически созданное описание">
            <a:extLst>
              <a:ext uri="{FF2B5EF4-FFF2-40B4-BE49-F238E27FC236}">
                <a16:creationId xmlns:a16="http://schemas.microsoft.com/office/drawing/2014/main" id="{9B748E6A-F746-4F28-8A34-6C439FC54C2A}"/>
              </a:ext>
            </a:extLst>
          </p:cNvPr>
          <p:cNvPicPr>
            <a:picLocks noChangeAspect="1"/>
          </p:cNvPicPr>
          <p:nvPr/>
        </p:nvPicPr>
        <p:blipFill>
          <a:blip r:embed="rId5"/>
          <a:stretch>
            <a:fillRect/>
          </a:stretch>
        </p:blipFill>
        <p:spPr>
          <a:xfrm rot="5400000">
            <a:off x="3616006" y="4566101"/>
            <a:ext cx="2436172" cy="1827129"/>
          </a:xfrm>
          <a:prstGeom prst="rect">
            <a:avLst/>
          </a:prstGeom>
        </p:spPr>
      </p:pic>
      <p:pic>
        <p:nvPicPr>
          <p:cNvPr id="17" name="Рисунок 16" descr="Изображение выглядит как человек, окно, сидит, женщина&#10;&#10;Автоматически созданное описание">
            <a:extLst>
              <a:ext uri="{FF2B5EF4-FFF2-40B4-BE49-F238E27FC236}">
                <a16:creationId xmlns:a16="http://schemas.microsoft.com/office/drawing/2014/main" id="{255538CC-395C-4F39-9A26-24C96E963E0F}"/>
              </a:ext>
            </a:extLst>
          </p:cNvPr>
          <p:cNvPicPr>
            <a:picLocks noChangeAspect="1"/>
          </p:cNvPicPr>
          <p:nvPr/>
        </p:nvPicPr>
        <p:blipFill>
          <a:blip r:embed="rId6"/>
          <a:stretch>
            <a:fillRect/>
          </a:stretch>
        </p:blipFill>
        <p:spPr>
          <a:xfrm>
            <a:off x="7486873" y="4261579"/>
            <a:ext cx="3383514" cy="2436173"/>
          </a:xfrm>
          <a:prstGeom prst="rect">
            <a:avLst/>
          </a:prstGeom>
        </p:spPr>
      </p:pic>
    </p:spTree>
    <p:extLst>
      <p:ext uri="{BB962C8B-B14F-4D97-AF65-F5344CB8AC3E}">
        <p14:creationId xmlns:p14="http://schemas.microsoft.com/office/powerpoint/2010/main" val="184628074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9" name="Очень крутой заголовок…">
            <a:extLst>
              <a:ext uri="{FF2B5EF4-FFF2-40B4-BE49-F238E27FC236}">
                <a16:creationId xmlns:a16="http://schemas.microsoft.com/office/drawing/2014/main" id="{7ED0CDCF-329D-445D-89CA-5DDC82D84CE6}"/>
              </a:ext>
            </a:extLst>
          </p:cNvPr>
          <p:cNvSpPr txBox="1"/>
          <p:nvPr/>
        </p:nvSpPr>
        <p:spPr>
          <a:xfrm>
            <a:off x="1369451" y="317847"/>
            <a:ext cx="5118383"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3200" b="1" cap="all" dirty="0">
                <a:solidFill>
                  <a:srgbClr val="253957"/>
                </a:solidFill>
                <a:sym typeface="Arial Narrow"/>
              </a:rPr>
              <a:t>Кем я стану в Итоге?</a:t>
            </a:r>
          </a:p>
          <a:p>
            <a:pPr algn="r">
              <a:defRPr sz="7000" b="1" cap="all">
                <a:solidFill>
                  <a:srgbClr val="253957"/>
                </a:solidFill>
                <a:latin typeface="+mn-lt"/>
                <a:ea typeface="+mn-ea"/>
                <a:cs typeface="+mn-cs"/>
                <a:sym typeface="Arial Narrow"/>
              </a:defRPr>
            </a:pPr>
            <a:endParaRPr lang="ru-RU" sz="3500" b="1" cap="all" dirty="0">
              <a:solidFill>
                <a:srgbClr val="253957"/>
              </a:solidFill>
              <a:sym typeface="Arial Narrow"/>
            </a:endParaRPr>
          </a:p>
        </p:txBody>
      </p:sp>
      <p:sp>
        <p:nvSpPr>
          <p:cNvPr id="3" name="Прямоугольник 2">
            <a:extLst>
              <a:ext uri="{FF2B5EF4-FFF2-40B4-BE49-F238E27FC236}">
                <a16:creationId xmlns:a16="http://schemas.microsoft.com/office/drawing/2014/main" id="{E15998D9-4887-4683-9E53-13B5EEBAE5C7}"/>
              </a:ext>
            </a:extLst>
          </p:cNvPr>
          <p:cNvSpPr/>
          <p:nvPr/>
        </p:nvSpPr>
        <p:spPr>
          <a:xfrm>
            <a:off x="613303" y="1247756"/>
            <a:ext cx="6096000" cy="5632311"/>
          </a:xfrm>
          <a:prstGeom prst="rect">
            <a:avLst/>
          </a:prstGeom>
        </p:spPr>
        <p:txBody>
          <a:bodyPr>
            <a:spAutoFit/>
          </a:bodyPr>
          <a:lstStyle/>
          <a:p>
            <a:r>
              <a:rPr lang="en-US" sz="2000" b="1" dirty="0" err="1">
                <a:latin typeface="+mj-lt"/>
              </a:rPr>
              <a:t>Консалтинг</a:t>
            </a:r>
            <a:r>
              <a:rPr lang="en-US" sz="2000" b="1" dirty="0">
                <a:latin typeface="+mj-lt"/>
              </a:rPr>
              <a:t>, </a:t>
            </a:r>
            <a:r>
              <a:rPr lang="en-US" sz="2000" b="1" dirty="0" err="1">
                <a:latin typeface="+mj-lt"/>
              </a:rPr>
              <a:t>корпоративное</a:t>
            </a:r>
            <a:r>
              <a:rPr lang="en-US" sz="2000" b="1" dirty="0">
                <a:latin typeface="+mj-lt"/>
              </a:rPr>
              <a:t> и </a:t>
            </a:r>
            <a:r>
              <a:rPr lang="en-US" sz="2000" b="1" dirty="0" err="1">
                <a:latin typeface="+mj-lt"/>
              </a:rPr>
              <a:t>региональное</a:t>
            </a:r>
            <a:r>
              <a:rPr lang="en-US" sz="2000" b="1" dirty="0">
                <a:latin typeface="+mj-lt"/>
              </a:rPr>
              <a:t> </a:t>
            </a:r>
            <a:r>
              <a:rPr lang="en-US" sz="2000" b="1" dirty="0" err="1">
                <a:latin typeface="+mj-lt"/>
              </a:rPr>
              <a:t>управление</a:t>
            </a:r>
            <a:r>
              <a:rPr lang="en-US" sz="2000" dirty="0">
                <a:latin typeface="+mj-lt"/>
              </a:rPr>
              <a:t>:</a:t>
            </a:r>
          </a:p>
          <a:p>
            <a:endParaRPr lang="en-US" sz="2000" dirty="0">
              <a:latin typeface="+mj-lt"/>
            </a:endParaRPr>
          </a:p>
          <a:p>
            <a:pPr marL="342900" indent="-342900">
              <a:buFont typeface="Arial" panose="020B0604020202020204" pitchFamily="34" charset="0"/>
              <a:buChar char="•"/>
            </a:pPr>
            <a:r>
              <a:rPr lang="en-US" sz="2000" dirty="0" err="1">
                <a:latin typeface="+mj-lt"/>
              </a:rPr>
              <a:t>Аналитик</a:t>
            </a:r>
            <a:r>
              <a:rPr lang="en-US" sz="2000" dirty="0">
                <a:latin typeface="+mj-lt"/>
              </a:rPr>
              <a:t> в </a:t>
            </a:r>
            <a:r>
              <a:rPr lang="en-US" sz="2000" dirty="0" err="1">
                <a:latin typeface="+mj-lt"/>
              </a:rPr>
              <a:t>отраслевом</a:t>
            </a:r>
            <a:r>
              <a:rPr lang="en-US" sz="2000" dirty="0">
                <a:latin typeface="+mj-lt"/>
              </a:rPr>
              <a:t> </a:t>
            </a:r>
            <a:r>
              <a:rPr lang="en-US" sz="2000" dirty="0" err="1">
                <a:latin typeface="+mj-lt"/>
              </a:rPr>
              <a:t>консалтинге</a:t>
            </a:r>
            <a:endParaRPr lang="en-US" sz="2000" dirty="0">
              <a:latin typeface="+mj-lt"/>
            </a:endParaRP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err="1">
                <a:latin typeface="+mj-lt"/>
              </a:rPr>
              <a:t>Аналитик</a:t>
            </a:r>
            <a:r>
              <a:rPr lang="en-US" sz="2000" dirty="0">
                <a:latin typeface="+mj-lt"/>
              </a:rPr>
              <a:t> в </a:t>
            </a:r>
            <a:r>
              <a:rPr lang="en-US" sz="2000" dirty="0" err="1">
                <a:latin typeface="+mj-lt"/>
              </a:rPr>
              <a:t>региональном</a:t>
            </a:r>
            <a:r>
              <a:rPr lang="en-US" sz="2000" dirty="0">
                <a:latin typeface="+mj-lt"/>
              </a:rPr>
              <a:t> </a:t>
            </a:r>
            <a:r>
              <a:rPr lang="en-US" sz="2000" dirty="0" err="1">
                <a:latin typeface="+mj-lt"/>
              </a:rPr>
              <a:t>консалтинге</a:t>
            </a:r>
            <a:endParaRPr lang="en-US" sz="2000" dirty="0">
              <a:latin typeface="+mj-lt"/>
            </a:endParaRP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err="1">
                <a:latin typeface="+mj-lt"/>
              </a:rPr>
              <a:t>Специалист</a:t>
            </a:r>
            <a:r>
              <a:rPr lang="en-US" sz="2000" dirty="0">
                <a:latin typeface="+mj-lt"/>
              </a:rPr>
              <a:t> </a:t>
            </a:r>
            <a:r>
              <a:rPr lang="en-US" sz="2000" dirty="0" err="1">
                <a:latin typeface="+mj-lt"/>
              </a:rPr>
              <a:t>по</a:t>
            </a:r>
            <a:r>
              <a:rPr lang="en-US" sz="2000" dirty="0">
                <a:latin typeface="+mj-lt"/>
              </a:rPr>
              <a:t> </a:t>
            </a:r>
            <a:r>
              <a:rPr lang="en-US" sz="2000" dirty="0" err="1">
                <a:latin typeface="+mj-lt"/>
              </a:rPr>
              <a:t>управлению</a:t>
            </a:r>
            <a:r>
              <a:rPr lang="en-US" sz="2000" dirty="0">
                <a:latin typeface="+mj-lt"/>
              </a:rPr>
              <a:t> </a:t>
            </a:r>
            <a:r>
              <a:rPr lang="en-US" sz="2000" dirty="0" err="1">
                <a:latin typeface="+mj-lt"/>
              </a:rPr>
              <a:t>транспортной</a:t>
            </a:r>
            <a:r>
              <a:rPr lang="en-US" sz="2000" dirty="0">
                <a:latin typeface="+mj-lt"/>
              </a:rPr>
              <a:t> </a:t>
            </a:r>
            <a:r>
              <a:rPr lang="en-US" sz="2000" dirty="0" err="1">
                <a:latin typeface="+mj-lt"/>
              </a:rPr>
              <a:t>логистикой</a:t>
            </a:r>
            <a:endParaRPr lang="en-US" sz="2000" dirty="0">
              <a:latin typeface="+mj-lt"/>
            </a:endParaRP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err="1">
                <a:latin typeface="+mj-lt"/>
              </a:rPr>
              <a:t>Инвестиционный</a:t>
            </a:r>
            <a:r>
              <a:rPr lang="en-US" sz="2000" dirty="0">
                <a:latin typeface="+mj-lt"/>
              </a:rPr>
              <a:t> </a:t>
            </a:r>
            <a:r>
              <a:rPr lang="en-US" sz="2000" dirty="0" err="1">
                <a:latin typeface="+mj-lt"/>
              </a:rPr>
              <a:t>аналитик</a:t>
            </a:r>
            <a:endParaRPr lang="en-US" sz="2000" dirty="0">
              <a:latin typeface="+mj-lt"/>
            </a:endParaRP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err="1">
                <a:latin typeface="+mj-lt"/>
              </a:rPr>
              <a:t>Финансовый</a:t>
            </a:r>
            <a:r>
              <a:rPr lang="en-US" sz="2000" dirty="0">
                <a:latin typeface="+mj-lt"/>
              </a:rPr>
              <a:t> </a:t>
            </a:r>
            <a:r>
              <a:rPr lang="en-US" sz="2000" dirty="0" err="1">
                <a:latin typeface="+mj-lt"/>
              </a:rPr>
              <a:t>аналитик</a:t>
            </a:r>
            <a:r>
              <a:rPr lang="en-US" sz="2000" dirty="0">
                <a:latin typeface="+mj-lt"/>
              </a:rPr>
              <a:t> (</a:t>
            </a:r>
            <a:r>
              <a:rPr lang="en-US" sz="2000" dirty="0" err="1">
                <a:latin typeface="+mj-lt"/>
              </a:rPr>
              <a:t>региональные</a:t>
            </a:r>
            <a:r>
              <a:rPr lang="en-US" sz="2000" dirty="0">
                <a:latin typeface="+mj-lt"/>
              </a:rPr>
              <a:t> </a:t>
            </a:r>
            <a:r>
              <a:rPr lang="en-US" sz="2000" dirty="0" err="1">
                <a:latin typeface="+mj-lt"/>
              </a:rPr>
              <a:t>финансы</a:t>
            </a:r>
            <a:r>
              <a:rPr lang="en-US" sz="2000" dirty="0">
                <a:latin typeface="+mj-lt"/>
              </a:rPr>
              <a: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err="1">
                <a:latin typeface="+mj-lt"/>
              </a:rPr>
              <a:t>Эксперт</a:t>
            </a:r>
            <a:r>
              <a:rPr lang="en-US" sz="2000" dirty="0">
                <a:latin typeface="+mj-lt"/>
              </a:rPr>
              <a:t> в </a:t>
            </a:r>
            <a:r>
              <a:rPr lang="en-US" sz="2000" dirty="0" err="1">
                <a:latin typeface="+mj-lt"/>
              </a:rPr>
              <a:t>области</a:t>
            </a:r>
            <a:r>
              <a:rPr lang="en-US" sz="2000" dirty="0">
                <a:latin typeface="+mj-lt"/>
              </a:rPr>
              <a:t> </a:t>
            </a:r>
            <a:r>
              <a:rPr lang="en-US" sz="2000" dirty="0" err="1">
                <a:latin typeface="+mj-lt"/>
              </a:rPr>
              <a:t>региональной</a:t>
            </a:r>
            <a:r>
              <a:rPr lang="en-US" sz="2000" dirty="0">
                <a:latin typeface="+mj-lt"/>
              </a:rPr>
              <a:t> </a:t>
            </a:r>
            <a:r>
              <a:rPr lang="en-US" sz="2000" dirty="0" err="1">
                <a:latin typeface="+mj-lt"/>
              </a:rPr>
              <a:t>политики</a:t>
            </a:r>
            <a:endParaRPr lang="ru-RU" sz="2000" dirty="0">
              <a:latin typeface="+mj-lt"/>
            </a:endParaRPr>
          </a:p>
          <a:p>
            <a:pPr marL="342900" indent="-342900">
              <a:buFont typeface="Arial" panose="020B0604020202020204" pitchFamily="34" charset="0"/>
              <a:buChar char="•"/>
            </a:pPr>
            <a:endParaRPr lang="ru-RU" sz="2000" dirty="0">
              <a:latin typeface="+mj-lt"/>
            </a:endParaRPr>
          </a:p>
          <a:p>
            <a:pPr marL="342900" indent="-342900">
              <a:buFont typeface="Arial" panose="020B0604020202020204" pitchFamily="34" charset="0"/>
              <a:buChar char="•"/>
            </a:pPr>
            <a:r>
              <a:rPr lang="ru-RU" sz="2000" dirty="0">
                <a:latin typeface="+mj-lt"/>
              </a:rPr>
              <a:t>Специалист в области пространственного планирования</a:t>
            </a:r>
            <a:endParaRPr lang="en-US" sz="2000" dirty="0">
              <a:latin typeface="+mj-lt"/>
            </a:endParaRPr>
          </a:p>
        </p:txBody>
      </p:sp>
      <p:pic>
        <p:nvPicPr>
          <p:cNvPr id="25" name="Рисунок 24">
            <a:extLst>
              <a:ext uri="{FF2B5EF4-FFF2-40B4-BE49-F238E27FC236}">
                <a16:creationId xmlns:a16="http://schemas.microsoft.com/office/drawing/2014/main" id="{B8D3F7F6-00F3-413F-A182-8BE532604CFC}"/>
              </a:ext>
            </a:extLst>
          </p:cNvPr>
          <p:cNvPicPr>
            <a:picLocks noChangeAspect="1"/>
          </p:cNvPicPr>
          <p:nvPr/>
        </p:nvPicPr>
        <p:blipFill>
          <a:blip r:embed="rId3"/>
          <a:stretch>
            <a:fillRect/>
          </a:stretch>
        </p:blipFill>
        <p:spPr>
          <a:xfrm>
            <a:off x="9554473" y="4868601"/>
            <a:ext cx="2571751" cy="1543050"/>
          </a:xfrm>
          <a:prstGeom prst="rect">
            <a:avLst/>
          </a:prstGeom>
        </p:spPr>
      </p:pic>
      <p:pic>
        <p:nvPicPr>
          <p:cNvPr id="5" name="Рисунок 4" descr="Изображение выглядит как фотография, цветной, черный, сидит&#10;&#10;Автоматически созданное описание">
            <a:extLst>
              <a:ext uri="{FF2B5EF4-FFF2-40B4-BE49-F238E27FC236}">
                <a16:creationId xmlns:a16="http://schemas.microsoft.com/office/drawing/2014/main" id="{DABE1723-046E-4223-B9E9-3F460EEAE704}"/>
              </a:ext>
            </a:extLst>
          </p:cNvPr>
          <p:cNvPicPr>
            <a:picLocks noChangeAspect="1"/>
          </p:cNvPicPr>
          <p:nvPr/>
        </p:nvPicPr>
        <p:blipFill>
          <a:blip r:embed="rId4"/>
          <a:stretch>
            <a:fillRect/>
          </a:stretch>
        </p:blipFill>
        <p:spPr>
          <a:xfrm>
            <a:off x="9675803" y="1181208"/>
            <a:ext cx="2329093" cy="3307659"/>
          </a:xfrm>
          <a:prstGeom prst="rect">
            <a:avLst/>
          </a:prstGeom>
        </p:spPr>
      </p:pic>
      <p:pic>
        <p:nvPicPr>
          <p:cNvPr id="8" name="Рисунок 7" descr="Изображение выглядит как текст, карта&#10;&#10;Автоматически созданное описание">
            <a:extLst>
              <a:ext uri="{FF2B5EF4-FFF2-40B4-BE49-F238E27FC236}">
                <a16:creationId xmlns:a16="http://schemas.microsoft.com/office/drawing/2014/main" id="{F007FB9D-FD72-435D-9741-8C50CCDE9B46}"/>
              </a:ext>
            </a:extLst>
          </p:cNvPr>
          <p:cNvPicPr>
            <a:picLocks noChangeAspect="1"/>
          </p:cNvPicPr>
          <p:nvPr/>
        </p:nvPicPr>
        <p:blipFill>
          <a:blip r:embed="rId5"/>
          <a:stretch>
            <a:fillRect/>
          </a:stretch>
        </p:blipFill>
        <p:spPr>
          <a:xfrm>
            <a:off x="6861904" y="1181208"/>
            <a:ext cx="2663095" cy="3310352"/>
          </a:xfrm>
          <a:prstGeom prst="rect">
            <a:avLst/>
          </a:prstGeom>
        </p:spPr>
      </p:pic>
      <p:pic>
        <p:nvPicPr>
          <p:cNvPr id="26" name="Рисунок 25">
            <a:extLst>
              <a:ext uri="{FF2B5EF4-FFF2-40B4-BE49-F238E27FC236}">
                <a16:creationId xmlns:a16="http://schemas.microsoft.com/office/drawing/2014/main" id="{DDD79DFD-77CA-4807-B3D1-795BB0749E1C}"/>
              </a:ext>
            </a:extLst>
          </p:cNvPr>
          <p:cNvPicPr/>
          <p:nvPr/>
        </p:nvPicPr>
        <p:blipFill>
          <a:blip r:embed="rId6"/>
          <a:stretch>
            <a:fillRect/>
          </a:stretch>
        </p:blipFill>
        <p:spPr>
          <a:xfrm>
            <a:off x="6600953" y="4905267"/>
            <a:ext cx="2971800" cy="1543050"/>
          </a:xfrm>
          <a:prstGeom prst="rect">
            <a:avLst/>
          </a:prstGeom>
        </p:spPr>
      </p:pic>
    </p:spTree>
    <p:extLst>
      <p:ext uri="{BB962C8B-B14F-4D97-AF65-F5344CB8AC3E}">
        <p14:creationId xmlns:p14="http://schemas.microsoft.com/office/powerpoint/2010/main" val="41092158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Линия"/>
          <p:cNvSpPr/>
          <p:nvPr/>
        </p:nvSpPr>
        <p:spPr>
          <a:xfrm>
            <a:off x="600533" y="1107281"/>
            <a:ext cx="10753187" cy="1"/>
          </a:xfrm>
          <a:prstGeom prst="line">
            <a:avLst/>
          </a:prstGeom>
          <a:ln w="12700">
            <a:solidFill>
              <a:srgbClr val="253957"/>
            </a:solidFill>
            <a:miter lim="400000"/>
          </a:ln>
        </p:spPr>
        <p:txBody>
          <a:bodyPr lIns="35719" tIns="35719" rIns="35719" bIns="35719" anchor="ctr"/>
          <a:lstStyle/>
          <a:p>
            <a:pPr>
              <a:defRPr sz="3200"/>
            </a:pPr>
            <a:endParaRPr sz="1600"/>
          </a:p>
        </p:txBody>
      </p:sp>
      <p:pic>
        <p:nvPicPr>
          <p:cNvPr id="63" name="Изображение" descr="Изображение"/>
          <p:cNvPicPr>
            <a:picLocks noChangeAspect="1"/>
          </p:cNvPicPr>
          <p:nvPr/>
        </p:nvPicPr>
        <p:blipFill>
          <a:blip r:embed="rId2"/>
          <a:stretch>
            <a:fillRect/>
          </a:stretch>
        </p:blipFill>
        <p:spPr>
          <a:xfrm>
            <a:off x="613303" y="293090"/>
            <a:ext cx="599790" cy="599790"/>
          </a:xfrm>
          <a:prstGeom prst="rect">
            <a:avLst/>
          </a:prstGeom>
          <a:ln w="12700">
            <a:miter lim="400000"/>
          </a:ln>
        </p:spPr>
      </p:pic>
      <p:sp>
        <p:nvSpPr>
          <p:cNvPr id="19" name="Очень крутой заголовок…">
            <a:extLst>
              <a:ext uri="{FF2B5EF4-FFF2-40B4-BE49-F238E27FC236}">
                <a16:creationId xmlns:a16="http://schemas.microsoft.com/office/drawing/2014/main" id="{7ED0CDCF-329D-445D-89CA-5DDC82D84CE6}"/>
              </a:ext>
            </a:extLst>
          </p:cNvPr>
          <p:cNvSpPr txBox="1"/>
          <p:nvPr/>
        </p:nvSpPr>
        <p:spPr>
          <a:xfrm>
            <a:off x="1391485" y="293090"/>
            <a:ext cx="5118383" cy="599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p>
            <a:pPr>
              <a:defRPr sz="7000" b="1" cap="all">
                <a:solidFill>
                  <a:srgbClr val="253957"/>
                </a:solidFill>
                <a:latin typeface="+mn-lt"/>
                <a:ea typeface="+mn-ea"/>
                <a:cs typeface="+mn-cs"/>
                <a:sym typeface="Arial Narrow"/>
              </a:defRPr>
            </a:pPr>
            <a:r>
              <a:rPr lang="ru-RU" sz="3200" b="1" cap="all" dirty="0">
                <a:solidFill>
                  <a:srgbClr val="253957"/>
                </a:solidFill>
                <a:sym typeface="Arial Narrow"/>
              </a:rPr>
              <a:t>Кем я стану в Итоге?</a:t>
            </a:r>
          </a:p>
          <a:p>
            <a:pPr algn="r">
              <a:defRPr sz="7000" b="1" cap="all">
                <a:solidFill>
                  <a:srgbClr val="253957"/>
                </a:solidFill>
                <a:latin typeface="+mn-lt"/>
                <a:ea typeface="+mn-ea"/>
                <a:cs typeface="+mn-cs"/>
                <a:sym typeface="Arial Narrow"/>
              </a:defRPr>
            </a:pPr>
            <a:endParaRPr lang="ru-RU" sz="3500" b="1" cap="all" dirty="0">
              <a:solidFill>
                <a:srgbClr val="253957"/>
              </a:solidFill>
              <a:sym typeface="Arial Narrow"/>
            </a:endParaRPr>
          </a:p>
        </p:txBody>
      </p:sp>
      <p:sp>
        <p:nvSpPr>
          <p:cNvPr id="3" name="Прямоугольник 2">
            <a:extLst>
              <a:ext uri="{FF2B5EF4-FFF2-40B4-BE49-F238E27FC236}">
                <a16:creationId xmlns:a16="http://schemas.microsoft.com/office/drawing/2014/main" id="{E15998D9-4887-4683-9E53-13B5EEBAE5C7}"/>
              </a:ext>
            </a:extLst>
          </p:cNvPr>
          <p:cNvSpPr/>
          <p:nvPr/>
        </p:nvSpPr>
        <p:spPr>
          <a:xfrm>
            <a:off x="600533" y="1867579"/>
            <a:ext cx="6096000" cy="3785652"/>
          </a:xfrm>
          <a:prstGeom prst="rect">
            <a:avLst/>
          </a:prstGeom>
        </p:spPr>
        <p:txBody>
          <a:bodyPr>
            <a:spAutoFit/>
          </a:bodyPr>
          <a:lstStyle/>
          <a:p>
            <a:r>
              <a:rPr lang="ru-RU" sz="2000" b="1" dirty="0" err="1">
                <a:latin typeface="+mj-lt"/>
              </a:rPr>
              <a:t>Геомаркетинг</a:t>
            </a:r>
            <a:r>
              <a:rPr lang="ru-RU" sz="2000" b="1" dirty="0">
                <a:latin typeface="+mj-lt"/>
              </a:rPr>
              <a:t>:</a:t>
            </a:r>
          </a:p>
          <a:p>
            <a:endParaRPr lang="ru-RU" sz="2000" dirty="0">
              <a:latin typeface="+mj-lt"/>
            </a:endParaRPr>
          </a:p>
          <a:p>
            <a:pPr marL="342900" indent="-342900">
              <a:buFont typeface="Arial" panose="020B0604020202020204" pitchFamily="34" charset="0"/>
              <a:buChar char="•"/>
            </a:pPr>
            <a:r>
              <a:rPr lang="ru-RU" sz="2000" dirty="0">
                <a:latin typeface="+mj-lt"/>
              </a:rPr>
              <a:t>Аналитик в области ритейла</a:t>
            </a:r>
          </a:p>
          <a:p>
            <a:pPr marL="342900" indent="-342900">
              <a:buFont typeface="Arial" panose="020B0604020202020204" pitchFamily="34" charset="0"/>
              <a:buChar char="•"/>
            </a:pPr>
            <a:endParaRPr lang="ru-RU" sz="2000" dirty="0">
              <a:latin typeface="+mj-lt"/>
            </a:endParaRPr>
          </a:p>
          <a:p>
            <a:pPr marL="342900" indent="-342900">
              <a:buFont typeface="Arial" panose="020B0604020202020204" pitchFamily="34" charset="0"/>
              <a:buChar char="•"/>
            </a:pPr>
            <a:r>
              <a:rPr lang="ru-RU" sz="2000" dirty="0">
                <a:latin typeface="+mj-lt"/>
              </a:rPr>
              <a:t>Аналитик в области девелопмента</a:t>
            </a:r>
          </a:p>
          <a:p>
            <a:pPr marL="342900" indent="-342900">
              <a:buFont typeface="Arial" panose="020B0604020202020204" pitchFamily="34" charset="0"/>
              <a:buChar char="•"/>
            </a:pPr>
            <a:endParaRPr lang="ru-RU" sz="2000" dirty="0">
              <a:latin typeface="+mj-lt"/>
            </a:endParaRPr>
          </a:p>
          <a:p>
            <a:pPr marL="342900" indent="-342900">
              <a:buFont typeface="Arial" panose="020B0604020202020204" pitchFamily="34" charset="0"/>
              <a:buChar char="•"/>
            </a:pPr>
            <a:r>
              <a:rPr lang="ru-RU" sz="2000" dirty="0">
                <a:latin typeface="+mj-lt"/>
              </a:rPr>
              <a:t>Аналитик рынка недвижимости</a:t>
            </a:r>
          </a:p>
          <a:p>
            <a:pPr marL="342900" indent="-342900">
              <a:buFont typeface="Arial" panose="020B0604020202020204" pitchFamily="34" charset="0"/>
              <a:buChar char="•"/>
            </a:pPr>
            <a:endParaRPr lang="ru-RU" sz="2000" dirty="0">
              <a:latin typeface="+mj-lt"/>
            </a:endParaRPr>
          </a:p>
          <a:p>
            <a:pPr marL="342900" indent="-342900">
              <a:buFont typeface="Arial" panose="020B0604020202020204" pitchFamily="34" charset="0"/>
              <a:buChar char="•"/>
            </a:pPr>
            <a:r>
              <a:rPr lang="ru-RU" sz="2000" dirty="0">
                <a:latin typeface="+mj-lt"/>
              </a:rPr>
              <a:t>Специалист в области директ-маркетинга</a:t>
            </a:r>
          </a:p>
          <a:p>
            <a:pPr marL="342900" indent="-342900">
              <a:buFont typeface="Arial" panose="020B0604020202020204" pitchFamily="34" charset="0"/>
              <a:buChar char="•"/>
            </a:pPr>
            <a:r>
              <a:rPr lang="ru-RU" sz="2000" dirty="0">
                <a:latin typeface="+mj-lt"/>
              </a:rPr>
              <a:t>и локализованной рекламы</a:t>
            </a:r>
          </a:p>
          <a:p>
            <a:pPr marL="342900" indent="-342900">
              <a:buFont typeface="Arial" panose="020B0604020202020204" pitchFamily="34" charset="0"/>
              <a:buChar char="•"/>
            </a:pPr>
            <a:endParaRPr lang="ru-RU" sz="2000" dirty="0">
              <a:latin typeface="+mj-lt"/>
            </a:endParaRPr>
          </a:p>
          <a:p>
            <a:pPr marL="342900" indent="-342900">
              <a:buFont typeface="Arial" panose="020B0604020202020204" pitchFamily="34" charset="0"/>
              <a:buChar char="•"/>
            </a:pPr>
            <a:r>
              <a:rPr lang="ru-RU" sz="2000" dirty="0">
                <a:latin typeface="+mj-lt"/>
              </a:rPr>
              <a:t>Консультант по локационным решениям</a:t>
            </a:r>
            <a:endParaRPr lang="en-US" sz="2000" dirty="0">
              <a:latin typeface="+mj-lt"/>
            </a:endParaRPr>
          </a:p>
        </p:txBody>
      </p:sp>
      <p:pic>
        <p:nvPicPr>
          <p:cNvPr id="4" name="Рисунок 3">
            <a:extLst>
              <a:ext uri="{FF2B5EF4-FFF2-40B4-BE49-F238E27FC236}">
                <a16:creationId xmlns:a16="http://schemas.microsoft.com/office/drawing/2014/main" id="{893DEB05-5EAE-40E3-B60F-02287FA071A8}"/>
              </a:ext>
            </a:extLst>
          </p:cNvPr>
          <p:cNvPicPr>
            <a:picLocks noChangeAspect="1"/>
          </p:cNvPicPr>
          <p:nvPr/>
        </p:nvPicPr>
        <p:blipFill rotWithShape="1">
          <a:blip r:embed="rId3"/>
          <a:srcRect t="16260" b="32152"/>
          <a:stretch/>
        </p:blipFill>
        <p:spPr>
          <a:xfrm>
            <a:off x="6846506" y="1867579"/>
            <a:ext cx="4846211" cy="3537858"/>
          </a:xfrm>
          <a:prstGeom prst="rect">
            <a:avLst/>
          </a:prstGeom>
        </p:spPr>
      </p:pic>
      <p:sp>
        <p:nvSpPr>
          <p:cNvPr id="5" name="Прямоугольник 4">
            <a:extLst>
              <a:ext uri="{FF2B5EF4-FFF2-40B4-BE49-F238E27FC236}">
                <a16:creationId xmlns:a16="http://schemas.microsoft.com/office/drawing/2014/main" id="{638EA5F6-FB6B-40F0-8D9B-F4BD38BD6765}"/>
              </a:ext>
            </a:extLst>
          </p:cNvPr>
          <p:cNvSpPr/>
          <p:nvPr/>
        </p:nvSpPr>
        <p:spPr>
          <a:xfrm>
            <a:off x="7217671" y="5499342"/>
            <a:ext cx="4103880" cy="307777"/>
          </a:xfrm>
          <a:prstGeom prst="rect">
            <a:avLst/>
          </a:prstGeom>
        </p:spPr>
        <p:txBody>
          <a:bodyPr wrap="none">
            <a:spAutoFit/>
          </a:bodyPr>
          <a:lstStyle/>
          <a:p>
            <a:r>
              <a:rPr lang="en-US" sz="1400" dirty="0">
                <a:latin typeface="+mj-lt"/>
                <a:hlinkClick r:id="rId4" tooltip="User:Macarena2012 (page does not exist)">
                  <a:extLst>
                    <a:ext uri="{A12FA001-AC4F-418D-AE19-62706E023703}">
                      <ahyp:hlinkClr xmlns:ahyp="http://schemas.microsoft.com/office/drawing/2018/hyperlinkcolor" val="tx"/>
                    </a:ext>
                  </a:extLst>
                </a:hlinkClick>
              </a:rPr>
              <a:t>Macarena2012</a:t>
            </a:r>
            <a:r>
              <a:rPr lang="en-US" sz="1400" dirty="0">
                <a:latin typeface="+mj-lt"/>
              </a:rPr>
              <a:t> via </a:t>
            </a:r>
            <a:r>
              <a:rPr lang="en-US" sz="1400" dirty="0">
                <a:latin typeface="+mj-lt"/>
                <a:hlinkClick r:id="rId5"/>
              </a:rPr>
              <a:t>https://commons.wikimedia.org/</a:t>
            </a:r>
            <a:endParaRPr lang="en-US" sz="1400" dirty="0">
              <a:latin typeface="+mj-lt"/>
            </a:endParaRPr>
          </a:p>
        </p:txBody>
      </p:sp>
    </p:spTree>
    <p:extLst>
      <p:ext uri="{BB962C8B-B14F-4D97-AF65-F5344CB8AC3E}">
        <p14:creationId xmlns:p14="http://schemas.microsoft.com/office/powerpoint/2010/main" val="374450240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Arial Narrow"/>
        <a:ea typeface="Arial Narrow"/>
        <a:cs typeface="Arial Narrow"/>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rgbClr val="FFFFFF"/>
        </a:solidFill>
        <a:solidFill>
          <a:srgbClr val="FFFFFF"/>
        </a:solidFill>
        <a:solidFill>
          <a:srgbClr val="FFFFFF"/>
        </a:soli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7474</TotalTime>
  <Words>530</Words>
  <Application>Microsoft Office PowerPoint</Application>
  <PresentationFormat>Широкоэкранный</PresentationFormat>
  <Paragraphs>124</Paragraphs>
  <Slides>13</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13</vt:i4>
      </vt:variant>
    </vt:vector>
  </HeadingPairs>
  <TitlesOfParts>
    <vt:vector size="20" baseType="lpstr">
      <vt:lpstr>Arial</vt:lpstr>
      <vt:lpstr>Arial Narrow</vt:lpstr>
      <vt:lpstr>Calibri</vt:lpstr>
      <vt:lpstr>Helvetica</vt:lpstr>
      <vt:lpstr>Helvetica Light</vt:lpstr>
      <vt:lpstr>Times New Roman</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Факультет 4G – вшэ</dc:title>
  <dc:creator>ААМ</dc:creator>
  <cp:lastModifiedBy>gunko maria</cp:lastModifiedBy>
  <cp:revision>2364</cp:revision>
  <dcterms:created xsi:type="dcterms:W3CDTF">2018-10-12T18:23:58Z</dcterms:created>
  <dcterms:modified xsi:type="dcterms:W3CDTF">2019-11-30T12:16:24Z</dcterms:modified>
</cp:coreProperties>
</file>